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2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theme/themeOverride6.xml" ContentType="application/vnd.openxmlformats-officedocument.themeOverrid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7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9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1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23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4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2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26.xml" ContentType="application/vnd.openxmlformats-officedocument.them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9" r:id="rId2"/>
    <p:sldMasterId id="2147483681" r:id="rId3"/>
    <p:sldMasterId id="2147483684" r:id="rId4"/>
    <p:sldMasterId id="2147483672" r:id="rId5"/>
    <p:sldMasterId id="2147483674" r:id="rId6"/>
    <p:sldMasterId id="2147483768" r:id="rId7"/>
    <p:sldMasterId id="2147483781" r:id="rId8"/>
    <p:sldMasterId id="2147483791" r:id="rId9"/>
    <p:sldMasterId id="2147483802" r:id="rId10"/>
    <p:sldMasterId id="2147483811" r:id="rId11"/>
    <p:sldMasterId id="2147483823" r:id="rId12"/>
    <p:sldMasterId id="2147483836" r:id="rId13"/>
    <p:sldMasterId id="2147483844" r:id="rId14"/>
    <p:sldMasterId id="2147483853" r:id="rId15"/>
    <p:sldMasterId id="2147483863" r:id="rId16"/>
    <p:sldMasterId id="2147483872" r:id="rId17"/>
    <p:sldMasterId id="2147483883" r:id="rId18"/>
    <p:sldMasterId id="2147483892" r:id="rId19"/>
    <p:sldMasterId id="2147483902" r:id="rId20"/>
    <p:sldMasterId id="2147483908" r:id="rId21"/>
    <p:sldMasterId id="2147483918" r:id="rId22"/>
    <p:sldMasterId id="2147483941" r:id="rId23"/>
    <p:sldMasterId id="2147483952" r:id="rId24"/>
    <p:sldMasterId id="2147483998" r:id="rId25"/>
    <p:sldMasterId id="2147484020" r:id="rId26"/>
    <p:sldMasterId id="2147484031" r:id="rId27"/>
  </p:sldMasterIdLst>
  <p:notesMasterIdLst>
    <p:notesMasterId r:id="rId75"/>
  </p:notesMasterIdLst>
  <p:handoutMasterIdLst>
    <p:handoutMasterId r:id="rId76"/>
  </p:handoutMasterIdLst>
  <p:sldIdLst>
    <p:sldId id="2823" r:id="rId28"/>
    <p:sldId id="2494" r:id="rId29"/>
    <p:sldId id="2497" r:id="rId30"/>
    <p:sldId id="2527" r:id="rId31"/>
    <p:sldId id="2835" r:id="rId32"/>
    <p:sldId id="2487" r:id="rId33"/>
    <p:sldId id="2483" r:id="rId34"/>
    <p:sldId id="2826" r:id="rId35"/>
    <p:sldId id="2484" r:id="rId36"/>
    <p:sldId id="2825" r:id="rId37"/>
    <p:sldId id="2486" r:id="rId38"/>
    <p:sldId id="2830" r:id="rId39"/>
    <p:sldId id="2828" r:id="rId40"/>
    <p:sldId id="2519" r:id="rId41"/>
    <p:sldId id="2528" r:id="rId42"/>
    <p:sldId id="2829" r:id="rId43"/>
    <p:sldId id="2827" r:id="rId44"/>
    <p:sldId id="2498" r:id="rId45"/>
    <p:sldId id="2521" r:id="rId46"/>
    <p:sldId id="2522" r:id="rId47"/>
    <p:sldId id="2523" r:id="rId48"/>
    <p:sldId id="2831" r:id="rId49"/>
    <p:sldId id="2010" r:id="rId50"/>
    <p:sldId id="2020" r:id="rId51"/>
    <p:sldId id="2087" r:id="rId52"/>
    <p:sldId id="2834" r:id="rId53"/>
    <p:sldId id="2832" r:id="rId54"/>
    <p:sldId id="2496" r:id="rId55"/>
    <p:sldId id="2499" r:id="rId56"/>
    <p:sldId id="2525" r:id="rId57"/>
    <p:sldId id="2833" r:id="rId58"/>
    <p:sldId id="2507" r:id="rId59"/>
    <p:sldId id="2488" r:id="rId60"/>
    <p:sldId id="2508" r:id="rId61"/>
    <p:sldId id="2489" r:id="rId62"/>
    <p:sldId id="2490" r:id="rId63"/>
    <p:sldId id="2076" r:id="rId64"/>
    <p:sldId id="2077" r:id="rId65"/>
    <p:sldId id="2078" r:id="rId66"/>
    <p:sldId id="2510" r:id="rId67"/>
    <p:sldId id="2511" r:id="rId68"/>
    <p:sldId id="2081" r:id="rId69"/>
    <p:sldId id="2512" r:id="rId70"/>
    <p:sldId id="2513" r:id="rId71"/>
    <p:sldId id="2082" r:id="rId72"/>
    <p:sldId id="2491" r:id="rId73"/>
    <p:sldId id="2492" r:id="rId74"/>
  </p:sldIdLst>
  <p:sldSz cx="10691813" cy="7559675"/>
  <p:notesSz cx="7104063" cy="10234613"/>
  <p:defaultTextStyle>
    <a:defPPr>
      <a:defRPr lang="es-ES"/>
    </a:defPPr>
    <a:lvl1pPr marL="0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19B"/>
    <a:srgbClr val="FCFDFE"/>
    <a:srgbClr val="F5F9FD"/>
    <a:srgbClr val="929292"/>
    <a:srgbClr val="1B85C1"/>
    <a:srgbClr val="0F4A89"/>
    <a:srgbClr val="0D3E7A"/>
    <a:srgbClr val="1885C1"/>
    <a:srgbClr val="37A5DF"/>
    <a:srgbClr val="555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9715" autoAdjust="0"/>
    <p:restoredTop sz="94773" autoAdjust="0"/>
  </p:normalViewPr>
  <p:slideViewPr>
    <p:cSldViewPr snapToGrid="0" snapToObjects="1">
      <p:cViewPr>
        <p:scale>
          <a:sx n="60" d="100"/>
          <a:sy n="60" d="100"/>
        </p:scale>
        <p:origin x="2410" y="317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664"/>
    </p:cViewPr>
  </p:sorterViewPr>
  <p:notesViewPr>
    <p:cSldViewPr snapToGrid="0" snapToObjects="1">
      <p:cViewPr varScale="1">
        <p:scale>
          <a:sx n="43" d="100"/>
          <a:sy n="43" d="100"/>
        </p:scale>
        <p:origin x="2796" y="3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63" Type="http://schemas.openxmlformats.org/officeDocument/2006/relationships/slide" Target="slides/slide36.xml"/><Relationship Id="rId68" Type="http://schemas.openxmlformats.org/officeDocument/2006/relationships/slide" Target="slides/slide4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slide" Target="slides/slide39.xml"/><Relationship Id="rId74" Type="http://schemas.openxmlformats.org/officeDocument/2006/relationships/slide" Target="slides/slide47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slide" Target="slides/slide42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slide" Target="slides/slide40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slide" Target="slides/slide4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slide" Target="slides/slide46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3993" y="2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/>
          <a:lstStyle>
            <a:lvl1pPr algn="r">
              <a:defRPr sz="1300"/>
            </a:lvl1pPr>
          </a:lstStyle>
          <a:p>
            <a:fld id="{AE029148-ED38-DE43-AA49-32DD5B963CE2}" type="datetimeFigureOut">
              <a:rPr lang="es-ES" smtClean="0"/>
              <a:pPr/>
              <a:t>16/12/2025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3" y="9721107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3993" y="9721107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 anchor="b"/>
          <a:lstStyle>
            <a:lvl1pPr algn="r">
              <a:defRPr sz="1300"/>
            </a:lvl1pPr>
          </a:lstStyle>
          <a:p>
            <a:fld id="{E62C15FB-4E0C-6D4B-8487-996A68438EB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816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993" y="2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/>
          <a:lstStyle>
            <a:lvl1pPr algn="r">
              <a:defRPr sz="1300"/>
            </a:lvl1pPr>
          </a:lstStyle>
          <a:p>
            <a:fld id="{F65EACA2-A2BE-B34A-95C3-7FD41EE5CA1C}" type="datetimeFigureOut">
              <a:rPr lang="es-ES" smtClean="0"/>
              <a:pPr/>
              <a:t>16/12/2025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38200" y="768350"/>
            <a:ext cx="5427663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54" tIns="47128" rIns="94254" bIns="4712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4254" tIns="47128" rIns="94254" bIns="47128" rtlCol="0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3" y="9721107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6" cy="511731"/>
          </a:xfrm>
          <a:prstGeom prst="rect">
            <a:avLst/>
          </a:prstGeom>
        </p:spPr>
        <p:txBody>
          <a:bodyPr vert="horz" lIns="94254" tIns="47128" rIns="94254" bIns="47128" rtlCol="0" anchor="b"/>
          <a:lstStyle>
            <a:lvl1pPr algn="r">
              <a:defRPr sz="1300"/>
            </a:lvl1pPr>
          </a:lstStyle>
          <a:p>
            <a:fld id="{58E3F089-C44C-8D42-9724-5239F27717A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71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BD44-EF30-8E28-8A4B-7B8546E81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9B4647-740A-E138-786A-2328BA21E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2D3F5B-8476-F08A-14A6-27D011E6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71D85-24CD-C865-67C2-CFC7981AC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DD040-0DD0-4BF2-A897-1C424310649B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67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5915-5C87-FCDF-3A80-51360F62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7A9925E-F998-B3E4-C498-FF4268D3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937B0F-B311-F879-C390-A3FA44E84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D95066-918F-D2E0-D7C3-1CA3CFCEB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62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FB4AD-F0F6-2D98-A19E-CEF30C93F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C41CB32-F987-3476-CD12-E71ED735E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9ECC42-23ED-BAB8-F106-7AC2C7B5B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51A3D3-E051-EA86-64EA-6DD51F863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293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93BB6-BE0C-4240-2624-95E415DF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4FBA9F-AF98-B3CC-4BA4-5B042192A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F71EF8-06F8-4A4E-9B3B-A55B3F435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DDF49B-1A6B-F431-B85E-194F5CB76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65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4C8E-46D8-290A-BA4C-AEA86634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C98F7F-13C3-5053-E2CA-14485AE36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80BC23-3D57-8782-C3E8-FAC1E19AE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1CFF5-53A0-E969-DB4D-451CC84FA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4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D0FD3-BC93-4706-5200-AC247BA5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891086-B995-9BC8-A832-44EF04C4F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F73F22-59EE-A985-8170-D6C3511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5AFB71-4A28-7B6A-6FCC-D326D92AE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DD040-0DD0-4BF2-A897-1C424310649B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6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9F11D-B66C-88C1-F0A8-3C89D001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99EA00-1D86-B027-3263-3EDA19B42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193EFB-B7A3-4BBE-65CE-9BB143B52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FD271-E283-B261-D54E-2F7469411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43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6149-5DDC-ECBA-801F-737420417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3BBD732-75E8-3E5B-AFAA-70361C094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02C05F-3CD7-2F6A-B255-4B8DC2653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D6F12-0E55-6CD3-6C1C-732562BC4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06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2016-2716-9A92-8E11-41FC798B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27631C-459F-23BC-CAD6-D347BC5EE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F83800-DF63-32E9-FE9D-BF7F5367D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FFB095-BD03-D9C8-86DD-D29977CE3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83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7C165-0054-63F2-BECA-BC3F9CFD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3E266A-D108-EDEE-8BB0-A86B52FA4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0A7EFB-87C3-339F-C3BF-75428C704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B809EB-C1AD-EC18-801F-D9453CB47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3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D883-B32A-A1D7-73B4-127811FF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BFE3AC-B8A9-3391-F623-C293C11F6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5C1E47-02BC-F5A8-276D-E7F3B2EA0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C8EDD5-746B-7C7E-3B8F-959678588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36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2D68-890F-7645-F1C9-D26A113EA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E8192B-E432-ADC5-0970-761B19B32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344577-57FB-01B2-D3E3-4E0D5E845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C78902-204B-EA7E-0250-61E9E0585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093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27960-C38F-B65A-E5D8-70E0A5CF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509AFD-E0F5-BA0B-5568-6AE236F2C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05B969-42FB-4BDD-1D73-6759E1E9B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7A880C-2461-93D1-6315-0918113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052A5-0161-0444-8FDA-AA47EEACC40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63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3F089-C44C-8D42-9724-5239F27717A0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93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FC7C3-5C15-A2B0-C9D5-38AE4220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683B7C-9898-9997-EE31-0FF20AF9B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B2EB03-08FD-7CBB-9915-0C7B12E07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C440B8-0289-9456-F3E1-BFE46C46B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6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AE6B-D274-EFC2-E7D4-2838F8A6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6906C2-44D0-41B1-1777-1CF024D80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6F54FC-447A-5B7F-FC81-4F43EBCC0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9A27E4-896D-E73C-02B5-2E8C3E5DB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3F089-C44C-8D42-9724-5239F27717A0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086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5006-8B81-9894-6238-D4F71999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61F460-3B02-505C-A68C-28C85EB99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452B10B-7DF8-CD5B-6CCD-6D1DEE8F2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E0FEB5-A19E-7B2C-2A9A-5AFCE35BC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9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3264-1C77-E138-997A-E5F9C4E0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AC8A1D-3BB9-54AE-86F6-82BA07035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8B70A3-7B5A-1D06-3733-D931E0AB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882613-4465-4AA2-93AE-BFC6A8FCB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3F089-C44C-8D42-9724-5239F27717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21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Master" Target="../slideMasters/slideMaster17.xml"/><Relationship Id="rId1" Type="http://schemas.openxmlformats.org/officeDocument/2006/relationships/themeOverride" Target="../theme/themeOverride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9.xml"/><Relationship Id="rId1" Type="http://schemas.openxmlformats.org/officeDocument/2006/relationships/themeOverride" Target="../theme/themeOverride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Master" Target="../slideMasters/slideMaster19.xml"/><Relationship Id="rId1" Type="http://schemas.openxmlformats.org/officeDocument/2006/relationships/themeOverride" Target="../theme/themeOverride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21.xml"/><Relationship Id="rId1" Type="http://schemas.openxmlformats.org/officeDocument/2006/relationships/themeOverride" Target="../theme/themeOverride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Master" Target="../slideMasters/slideMaster21.xml"/><Relationship Id="rId1" Type="http://schemas.openxmlformats.org/officeDocument/2006/relationships/themeOverride" Target="../theme/themeOverride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6.xml"/><Relationship Id="rId1" Type="http://schemas.openxmlformats.org/officeDocument/2006/relationships/themeOverride" Target="../theme/themeOverride1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6.xml"/><Relationship Id="rId1" Type="http://schemas.openxmlformats.org/officeDocument/2006/relationships/themeOverride" Target="../theme/themeOverride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5.xml"/><Relationship Id="rId1" Type="http://schemas.openxmlformats.org/officeDocument/2006/relationships/themeOverride" Target="../theme/themeOverride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7.xml"/><Relationship Id="rId1" Type="http://schemas.openxmlformats.org/officeDocument/2006/relationships/themeOverride" Target="../theme/themeOverride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308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0315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7E9DECCE-0A70-4769-9403-84F6EA4B31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B31189D-26C9-47A9-AF0B-E43A546F6328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037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9"/>
            <a:ext cx="5560332" cy="1787982"/>
          </a:xfrm>
        </p:spPr>
        <p:txBody>
          <a:bodyPr/>
          <a:lstStyle>
            <a:lvl1pPr>
              <a:defRPr sz="4468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23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70B12-4200-4E49-9003-CF057627A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0733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888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100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2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02189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31689" indent="-231689" algn="l" defTabSz="926759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11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345827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2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8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463379" indent="0" algn="ctr">
              <a:buNone/>
              <a:defRPr/>
            </a:lvl2pPr>
            <a:lvl3pPr marL="926759" indent="0" algn="ctr">
              <a:buNone/>
              <a:defRPr/>
            </a:lvl3pPr>
            <a:lvl4pPr marL="1390138" indent="0" algn="ctr">
              <a:buNone/>
              <a:defRPr/>
            </a:lvl4pPr>
            <a:lvl5pPr marL="1853516" indent="0" algn="ctr">
              <a:buNone/>
              <a:defRPr/>
            </a:lvl5pPr>
            <a:lvl6pPr marL="2316897" indent="0" algn="ctr">
              <a:buNone/>
              <a:defRPr/>
            </a:lvl6pPr>
            <a:lvl7pPr marL="2780275" indent="0" algn="ctr">
              <a:buNone/>
              <a:defRPr/>
            </a:lvl7pPr>
            <a:lvl8pPr marL="3243653" indent="0" algn="ctr">
              <a:buNone/>
              <a:defRPr/>
            </a:lvl8pPr>
            <a:lvl9pPr marL="3707034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2A06C7F-A5B6-45B0-8963-6CA39F2B68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7258C6C-2CA5-49B1-956C-545374CB7908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422340093"/>
      </p:ext>
    </p:extLst>
  </p:cSld>
  <p:clrMapOvr>
    <a:masterClrMapping/>
  </p:clrMapOvr>
  <p:transition>
    <p:wipe dir="d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2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4206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9062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4" y="1011808"/>
            <a:ext cx="5560332" cy="1787982"/>
          </a:xfrm>
        </p:spPr>
        <p:txBody>
          <a:bodyPr>
            <a:normAutofit/>
          </a:bodyPr>
          <a:lstStyle>
            <a:lvl1pPr>
              <a:defRPr sz="4739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0565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0313800"/>
      </p:ext>
    </p:extLst>
  </p:cSld>
  <p:clrMapOvr>
    <a:masterClrMapping/>
  </p:clrMapOvr>
  <p:transition>
    <p:wipe dir="d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932D6DA7-BB4B-A745-A5FA-75EFA2D5CC0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783877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C61D5-3643-1BAF-B798-013A4893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41C31-6189-028D-71CB-7479E518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75888A-C087-FF3C-EFB6-C555DC7E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701"/>
            <a:ext cx="2405658" cy="402483"/>
          </a:xfrm>
          <a:prstGeom prst="rect">
            <a:avLst/>
          </a:prstGeom>
        </p:spPr>
        <p:txBody>
          <a:bodyPr/>
          <a:lstStyle/>
          <a:p>
            <a:pPr defTabSz="601455"/>
            <a:fld id="{687076B8-5A77-4538-BE1A-857D7E946050}" type="datetimeFigureOut">
              <a:rPr lang="es-CL" sz="1184" smtClean="0">
                <a:solidFill>
                  <a:prstClr val="black"/>
                </a:solidFill>
              </a:rPr>
              <a:pPr defTabSz="601455"/>
              <a:t>16-12-2025</a:t>
            </a:fld>
            <a:endParaRPr lang="es-CL" sz="1184">
              <a:solidFill>
                <a:prstClr val="black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B7AC2C-A513-C08A-2B6F-7B6108BD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701"/>
            <a:ext cx="3608487" cy="402483"/>
          </a:xfrm>
          <a:prstGeom prst="rect">
            <a:avLst/>
          </a:prstGeom>
        </p:spPr>
        <p:txBody>
          <a:bodyPr/>
          <a:lstStyle/>
          <a:p>
            <a:pPr defTabSz="601455"/>
            <a:endParaRPr lang="es-CL" sz="1184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16C012-59FF-B4AD-8A5C-98A4442F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4BA1B8-4981-E993-DB48-89631F40E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49690" r="43950" b="1977"/>
          <a:stretch/>
        </p:blipFill>
        <p:spPr>
          <a:xfrm rot="3045628">
            <a:off x="-1415339" y="5293428"/>
            <a:ext cx="4781442" cy="25972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99E075-5C16-1CA9-6467-44BB0341E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3" t="50953" r="19926" b="15380"/>
          <a:stretch/>
        </p:blipFill>
        <p:spPr>
          <a:xfrm rot="12507083">
            <a:off x="9045014" y="-271555"/>
            <a:ext cx="2783683" cy="24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35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4609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C16A8C1-7C57-4D0E-831B-69A7AB8B5C40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98237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8136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CDDD5D24-CABA-4358-8A2B-9D07A38B6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9"/>
            <a:ext cx="5560332" cy="1787982"/>
          </a:xfrm>
        </p:spPr>
        <p:txBody>
          <a:bodyPr/>
          <a:lstStyle>
            <a:lvl1pPr>
              <a:defRPr sz="4468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242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038F2420-3806-4F31-8387-2E6BEE3A3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2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38464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63FBEE2D-DAB3-4BC9-8E5D-9DDF52472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9D89C8-C6EA-4524-800A-C6F64C6CE761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037">
              <a:solidFill>
                <a:prstClr val="black"/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9"/>
            <a:ext cx="5560332" cy="1787982"/>
          </a:xfrm>
        </p:spPr>
        <p:txBody>
          <a:bodyPr/>
          <a:lstStyle>
            <a:lvl1pPr>
              <a:defRPr sz="4468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215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844"/>
            </a:lvl1pPr>
            <a:lvl2pPr>
              <a:defRPr sz="2399"/>
            </a:lvl2pPr>
            <a:lvl3pPr>
              <a:defRPr sz="2044"/>
            </a:lvl3pPr>
            <a:lvl4pPr>
              <a:defRPr sz="1866"/>
            </a:lvl4pPr>
            <a:lvl5pPr>
              <a:defRPr sz="1866"/>
            </a:lvl5pPr>
            <a:lvl6pPr>
              <a:defRPr sz="1866"/>
            </a:lvl6pPr>
            <a:lvl7pPr>
              <a:defRPr sz="1866"/>
            </a:lvl7pPr>
            <a:lvl8pPr>
              <a:defRPr sz="1866"/>
            </a:lvl8pPr>
            <a:lvl9pPr>
              <a:defRPr sz="1866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3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844"/>
            </a:lvl1pPr>
            <a:lvl2pPr>
              <a:defRPr sz="2399"/>
            </a:lvl2pPr>
            <a:lvl3pPr>
              <a:defRPr sz="2044"/>
            </a:lvl3pPr>
            <a:lvl4pPr>
              <a:defRPr sz="1866"/>
            </a:lvl4pPr>
            <a:lvl5pPr>
              <a:defRPr sz="1866"/>
            </a:lvl5pPr>
            <a:lvl6pPr>
              <a:defRPr sz="1866"/>
            </a:lvl6pPr>
            <a:lvl7pPr>
              <a:defRPr sz="1866"/>
            </a:lvl7pPr>
            <a:lvl8pPr>
              <a:defRPr sz="1866"/>
            </a:lvl8pPr>
            <a:lvl9pPr>
              <a:defRPr sz="1866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E098D0-19A7-4D36-8134-F85F7F736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62701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888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100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80203" indent="-180203" algn="ctr">
              <a:buNone/>
              <a:defRPr lang="es-CL" sz="888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2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2675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8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80203" indent="-180203">
              <a:buNone/>
              <a:defRPr lang="es-CL" sz="888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88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248587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31689" indent="-231689" algn="l" defTabSz="926759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11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105273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2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9659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1" y="6638921"/>
            <a:ext cx="9593188" cy="9207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157" y="7271544"/>
            <a:ext cx="327610" cy="1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44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86610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88307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C16A8C1-7C57-4D0E-831B-69A7AB8B5C40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16433" marR="0" indent="0" algn="just" defTabSz="766017" rtl="0" eaLnBrk="1" fontAlgn="auto" latinLnBrk="0" hangingPunct="1">
              <a:lnSpc>
                <a:spcPct val="90000"/>
              </a:lnSpc>
              <a:spcBef>
                <a:spcPts val="83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7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547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5"/>
            <a:ext cx="3972443" cy="2138517"/>
          </a:xfrm>
          <a:prstGeom prst="rect">
            <a:avLst/>
          </a:prstGeom>
        </p:spPr>
        <p:txBody>
          <a:bodyPr vert="horz"/>
          <a:lstStyle>
            <a:lvl1pPr marL="116433" marR="0" indent="0" algn="just" defTabSz="766017" rtl="0" eaLnBrk="1" fontAlgn="auto" latinLnBrk="0" hangingPunct="1">
              <a:lnSpc>
                <a:spcPct val="90000"/>
              </a:lnSpc>
              <a:spcBef>
                <a:spcPts val="83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7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5"/>
            <a:ext cx="3972443" cy="2138517"/>
          </a:xfrm>
          <a:prstGeom prst="rect">
            <a:avLst/>
          </a:prstGeom>
        </p:spPr>
        <p:txBody>
          <a:bodyPr vert="horz"/>
          <a:lstStyle>
            <a:lvl1pPr marL="116433" marR="0" indent="0" algn="just" defTabSz="766017" rtl="0" eaLnBrk="1" fontAlgn="auto" latinLnBrk="0" hangingPunct="1">
              <a:lnSpc>
                <a:spcPct val="90000"/>
              </a:lnSpc>
              <a:spcBef>
                <a:spcPts val="83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7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364954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547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454082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CDDD5D24-CABA-4358-8A2B-9D07A38B6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10"/>
            <a:ext cx="5560332" cy="1787982"/>
          </a:xfrm>
        </p:spPr>
        <p:txBody>
          <a:bodyPr/>
          <a:lstStyle>
            <a:lvl1pPr>
              <a:defRPr sz="4212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2741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038F2420-3806-4F31-8387-2E6BEE3A3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3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24313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63FBEE2D-DAB3-4BC9-8E5D-9DDF52472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9D89C8-C6EA-4524-800A-C6F64C6CE761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1920">
              <a:solidFill>
                <a:prstClr val="black"/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10"/>
            <a:ext cx="5560332" cy="1787982"/>
          </a:xfrm>
        </p:spPr>
        <p:txBody>
          <a:bodyPr/>
          <a:lstStyle>
            <a:lvl1pPr>
              <a:defRPr sz="4212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650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681"/>
            </a:lvl1pPr>
            <a:lvl2pPr>
              <a:defRPr sz="2262"/>
            </a:lvl2pPr>
            <a:lvl3pPr>
              <a:defRPr sz="1927"/>
            </a:lvl3pPr>
            <a:lvl4pPr>
              <a:defRPr sz="1759"/>
            </a:lvl4pPr>
            <a:lvl5pPr>
              <a:defRPr sz="1759"/>
            </a:lvl5pPr>
            <a:lvl6pPr>
              <a:defRPr sz="1759"/>
            </a:lvl6pPr>
            <a:lvl7pPr>
              <a:defRPr sz="1759"/>
            </a:lvl7pPr>
            <a:lvl8pPr>
              <a:defRPr sz="1759"/>
            </a:lvl8pPr>
            <a:lvl9pPr>
              <a:defRPr sz="1759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4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681"/>
            </a:lvl1pPr>
            <a:lvl2pPr>
              <a:defRPr sz="2262"/>
            </a:lvl2pPr>
            <a:lvl3pPr>
              <a:defRPr sz="1927"/>
            </a:lvl3pPr>
            <a:lvl4pPr>
              <a:defRPr sz="1759"/>
            </a:lvl4pPr>
            <a:lvl5pPr>
              <a:defRPr sz="1759"/>
            </a:lvl5pPr>
            <a:lvl6pPr>
              <a:defRPr sz="1759"/>
            </a:lvl6pPr>
            <a:lvl7pPr>
              <a:defRPr sz="1759"/>
            </a:lvl7pPr>
            <a:lvl8pPr>
              <a:defRPr sz="1759"/>
            </a:lvl8pPr>
            <a:lvl9pPr>
              <a:defRPr sz="1759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E098D0-19A7-4D36-8134-F85F7F736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8864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837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101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69875" indent="-169875" algn="ctr">
              <a:buNone/>
              <a:defRPr lang="es-CL" sz="837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8736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37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2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8736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37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8736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37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69875" indent="-169875">
              <a:buNone/>
              <a:defRPr lang="es-CL" sz="837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69875" indent="-169875">
              <a:buNone/>
              <a:defRPr lang="es-CL" sz="837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69875" indent="-169875">
              <a:buNone/>
              <a:defRPr lang="es-CL" sz="837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69875" indent="-169875">
              <a:buNone/>
              <a:defRPr lang="es-CL" sz="837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837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40242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18410" indent="-218410" algn="l" defTabSz="873643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670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30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616" y="355551"/>
            <a:ext cx="89098" cy="489979"/>
          </a:xfrm>
          <a:prstGeom prst="rect">
            <a:avLst/>
          </a:prstGeom>
        </p:spPr>
      </p:pic>
      <p:pic>
        <p:nvPicPr>
          <p:cNvPr id="7" name="Imagen 6" descr="ISOTIPO-AC HOC-0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74" y="277125"/>
            <a:ext cx="622170" cy="56237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1" y="6638921"/>
            <a:ext cx="9593188" cy="9207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157" y="7271544"/>
            <a:ext cx="327610" cy="110905"/>
          </a:xfrm>
          <a:prstGeom prst="rect">
            <a:avLst/>
          </a:prstGeom>
        </p:spPr>
      </p:pic>
      <p:sp>
        <p:nvSpPr>
          <p:cNvPr id="11" name="Marcador de texto 64">
            <a:extLst>
              <a:ext uri="{FF2B5EF4-FFF2-40B4-BE49-F238E27FC236}">
                <a16:creationId xmlns:a16="http://schemas.microsoft.com/office/drawing/2014/main" id="{DFED1CC3-E743-4A09-AF5A-399BA27103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184" y="2298535"/>
            <a:ext cx="780389" cy="658294"/>
          </a:xfrm>
          <a:prstGeom prst="rect">
            <a:avLst/>
          </a:prstGeom>
        </p:spPr>
        <p:txBody>
          <a:bodyPr vert="horz"/>
          <a:lstStyle>
            <a:lvl1pPr marL="138986" indent="0">
              <a:buNone/>
              <a:defRPr sz="3508">
                <a:solidFill>
                  <a:srgbClr val="0F4A89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/>
              <a:t>1.</a:t>
            </a:r>
            <a:endParaRPr lang="es-ES" dirty="0"/>
          </a:p>
        </p:txBody>
      </p:sp>
      <p:sp>
        <p:nvSpPr>
          <p:cNvPr id="13" name="Marcador de texto 64">
            <a:extLst>
              <a:ext uri="{FF2B5EF4-FFF2-40B4-BE49-F238E27FC236}">
                <a16:creationId xmlns:a16="http://schemas.microsoft.com/office/drawing/2014/main" id="{F5AED75C-CEFD-46C4-AA2F-8F071FDB4D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9184" y="3325761"/>
            <a:ext cx="780389" cy="658294"/>
          </a:xfrm>
          <a:prstGeom prst="rect">
            <a:avLst/>
          </a:prstGeom>
        </p:spPr>
        <p:txBody>
          <a:bodyPr vert="horz"/>
          <a:lstStyle>
            <a:lvl1pPr marL="138986" indent="0">
              <a:buNone/>
              <a:defRPr sz="3508">
                <a:solidFill>
                  <a:srgbClr val="0F4A89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/>
              <a:t>2.</a:t>
            </a:r>
            <a:endParaRPr lang="es-ES" dirty="0"/>
          </a:p>
        </p:txBody>
      </p:sp>
      <p:sp>
        <p:nvSpPr>
          <p:cNvPr id="14" name="Marcador de texto 64">
            <a:extLst>
              <a:ext uri="{FF2B5EF4-FFF2-40B4-BE49-F238E27FC236}">
                <a16:creationId xmlns:a16="http://schemas.microsoft.com/office/drawing/2014/main" id="{FF2BE1EA-C474-4D55-8635-1734AF412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9184" y="4327170"/>
            <a:ext cx="780389" cy="658294"/>
          </a:xfrm>
          <a:prstGeom prst="rect">
            <a:avLst/>
          </a:prstGeom>
        </p:spPr>
        <p:txBody>
          <a:bodyPr vert="horz"/>
          <a:lstStyle>
            <a:lvl1pPr marL="138986" indent="0">
              <a:buNone/>
              <a:defRPr sz="3508">
                <a:solidFill>
                  <a:srgbClr val="0F4A89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/>
              <a:t>3.</a:t>
            </a:r>
            <a:endParaRPr lang="es-ES" dirty="0"/>
          </a:p>
        </p:txBody>
      </p:sp>
      <p:sp>
        <p:nvSpPr>
          <p:cNvPr id="15" name="Marcador de texto 64">
            <a:extLst>
              <a:ext uri="{FF2B5EF4-FFF2-40B4-BE49-F238E27FC236}">
                <a16:creationId xmlns:a16="http://schemas.microsoft.com/office/drawing/2014/main" id="{C74013EF-2D45-4996-AD5D-A39CA6C301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9184" y="5320189"/>
            <a:ext cx="780389" cy="658294"/>
          </a:xfrm>
          <a:prstGeom prst="rect">
            <a:avLst/>
          </a:prstGeom>
        </p:spPr>
        <p:txBody>
          <a:bodyPr vert="horz"/>
          <a:lstStyle>
            <a:lvl1pPr marL="138986" indent="0">
              <a:buNone/>
              <a:defRPr sz="3508">
                <a:solidFill>
                  <a:srgbClr val="0F4A89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/>
              <a:t>4.</a:t>
            </a:r>
            <a:endParaRPr lang="es-ES" dirty="0"/>
          </a:p>
        </p:txBody>
      </p:sp>
      <p:sp>
        <p:nvSpPr>
          <p:cNvPr id="16" name="Marcador de texto 61">
            <a:extLst>
              <a:ext uri="{FF2B5EF4-FFF2-40B4-BE49-F238E27FC236}">
                <a16:creationId xmlns:a16="http://schemas.microsoft.com/office/drawing/2014/main" id="{0724E799-BC15-40C2-8D87-382FBDCC54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2676" y="2623322"/>
            <a:ext cx="6552611" cy="366455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28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endParaRPr lang="es-ES" dirty="0"/>
          </a:p>
        </p:txBody>
      </p:sp>
      <p:sp>
        <p:nvSpPr>
          <p:cNvPr id="17" name="Marcador de texto 61">
            <a:extLst>
              <a:ext uri="{FF2B5EF4-FFF2-40B4-BE49-F238E27FC236}">
                <a16:creationId xmlns:a16="http://schemas.microsoft.com/office/drawing/2014/main" id="{63D433BB-FC8F-45C4-87AD-73820397F3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12676" y="2259897"/>
            <a:ext cx="6552611" cy="296228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637" baseline="0">
                <a:solidFill>
                  <a:srgbClr val="15619B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produce</a:t>
            </a:r>
          </a:p>
        </p:txBody>
      </p:sp>
      <p:sp>
        <p:nvSpPr>
          <p:cNvPr id="18" name="Marcador de texto 61">
            <a:extLst>
              <a:ext uri="{FF2B5EF4-FFF2-40B4-BE49-F238E27FC236}">
                <a16:creationId xmlns:a16="http://schemas.microsoft.com/office/drawing/2014/main" id="{64DE01C1-1D35-4C61-A715-025EA0B909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12676" y="3689188"/>
            <a:ext cx="6552611" cy="366455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28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endParaRPr lang="es-ES" dirty="0"/>
          </a:p>
        </p:txBody>
      </p:sp>
      <p:sp>
        <p:nvSpPr>
          <p:cNvPr id="19" name="Marcador de texto 61">
            <a:extLst>
              <a:ext uri="{FF2B5EF4-FFF2-40B4-BE49-F238E27FC236}">
                <a16:creationId xmlns:a16="http://schemas.microsoft.com/office/drawing/2014/main" id="{98675692-97FD-4154-8C10-B5F5D77DD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2676" y="3325763"/>
            <a:ext cx="6552611" cy="296228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637" baseline="0">
                <a:solidFill>
                  <a:srgbClr val="15619B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produce</a:t>
            </a:r>
          </a:p>
        </p:txBody>
      </p:sp>
      <p:sp>
        <p:nvSpPr>
          <p:cNvPr id="20" name="Marcador de texto 61">
            <a:extLst>
              <a:ext uri="{FF2B5EF4-FFF2-40B4-BE49-F238E27FC236}">
                <a16:creationId xmlns:a16="http://schemas.microsoft.com/office/drawing/2014/main" id="{204F864E-16C6-4BC7-8693-060F754EFFF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2676" y="4690597"/>
            <a:ext cx="6552611" cy="366455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28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endParaRPr lang="es-ES" dirty="0"/>
          </a:p>
        </p:txBody>
      </p:sp>
      <p:sp>
        <p:nvSpPr>
          <p:cNvPr id="21" name="Marcador de texto 61">
            <a:extLst>
              <a:ext uri="{FF2B5EF4-FFF2-40B4-BE49-F238E27FC236}">
                <a16:creationId xmlns:a16="http://schemas.microsoft.com/office/drawing/2014/main" id="{1A5FC771-4013-404E-86A9-F962256564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12676" y="4327172"/>
            <a:ext cx="6552611" cy="296228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637" baseline="0">
                <a:solidFill>
                  <a:srgbClr val="15619B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produce</a:t>
            </a:r>
          </a:p>
        </p:txBody>
      </p:sp>
      <p:sp>
        <p:nvSpPr>
          <p:cNvPr id="22" name="Marcador de texto 61">
            <a:extLst>
              <a:ext uri="{FF2B5EF4-FFF2-40B4-BE49-F238E27FC236}">
                <a16:creationId xmlns:a16="http://schemas.microsoft.com/office/drawing/2014/main" id="{24C9B5B0-D3C4-4CEA-8794-5EDF9AF368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12676" y="5715676"/>
            <a:ext cx="6552611" cy="366455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28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endParaRPr lang="es-ES" dirty="0"/>
          </a:p>
        </p:txBody>
      </p:sp>
      <p:sp>
        <p:nvSpPr>
          <p:cNvPr id="23" name="Marcador de texto 61">
            <a:extLst>
              <a:ext uri="{FF2B5EF4-FFF2-40B4-BE49-F238E27FC236}">
                <a16:creationId xmlns:a16="http://schemas.microsoft.com/office/drawing/2014/main" id="{44DCBE38-C4E9-4D5F-BD17-B9EC36DFF0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2676" y="5352251"/>
            <a:ext cx="6552611" cy="296228"/>
          </a:xfrm>
          <a:prstGeom prst="rect">
            <a:avLst/>
          </a:prstGeom>
        </p:spPr>
        <p:txBody>
          <a:bodyPr vert="horz"/>
          <a:lstStyle>
            <a:lvl1pPr marL="138986" indent="0" algn="just">
              <a:buNone/>
              <a:defRPr sz="1637" baseline="0">
                <a:solidFill>
                  <a:srgbClr val="15619B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produce</a:t>
            </a:r>
          </a:p>
        </p:txBody>
      </p:sp>
    </p:spTree>
    <p:extLst>
      <p:ext uri="{BB962C8B-B14F-4D97-AF65-F5344CB8AC3E}">
        <p14:creationId xmlns:p14="http://schemas.microsoft.com/office/powerpoint/2010/main" val="2824291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2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56592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4588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83281"/>
      </p:ext>
    </p:extLst>
  </p:cSld>
  <p:clrMapOvr>
    <a:masterClrMapping/>
  </p:clrMapOvr>
  <p:transition>
    <p:wipe dir="d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932D6DA7-BB4B-A745-A5FA-75EFA2D5CC06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888"/>
      </p:ext>
    </p:extLst>
  </p:cSld>
  <p:clrMapOvr>
    <a:masterClrMapping/>
  </p:clrMapOvr>
  <p:transition>
    <p:wipe dir="d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35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035881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B01B11-1C5C-4C6A-AB7A-E6FFCFF09AFD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1893116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84102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EAD1136B-E771-4D73-B233-8C5A84486A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2292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2BCB0151-BB57-4E07-A333-9B2B4E7BD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060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7E9DECCE-0A70-4769-9403-84F6EA4B31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B31189D-26C9-47A9-AF0B-E43A546F6328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161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8846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616" y="355551"/>
            <a:ext cx="89098" cy="489979"/>
          </a:xfrm>
          <a:prstGeom prst="rect">
            <a:avLst/>
          </a:prstGeom>
        </p:spPr>
      </p:pic>
      <p:pic>
        <p:nvPicPr>
          <p:cNvPr id="7" name="Imagen 6" descr="ISOTIPO-AC HOC-0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74" y="277125"/>
            <a:ext cx="622170" cy="56237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78612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70B12-4200-4E49-9003-CF057627A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5031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94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2134841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45775" indent="-245775" algn="l" defTabSz="983103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54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318890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1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7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491552" indent="0" algn="ctr">
              <a:buNone/>
              <a:defRPr/>
            </a:lvl2pPr>
            <a:lvl3pPr marL="983103" indent="0" algn="ctr">
              <a:buNone/>
              <a:defRPr/>
            </a:lvl3pPr>
            <a:lvl4pPr marL="1474655" indent="0" algn="ctr">
              <a:buNone/>
              <a:defRPr/>
            </a:lvl4pPr>
            <a:lvl5pPr marL="1966206" indent="0" algn="ctr">
              <a:buNone/>
              <a:defRPr/>
            </a:lvl5pPr>
            <a:lvl6pPr marL="2457758" indent="0" algn="ctr">
              <a:buNone/>
              <a:defRPr/>
            </a:lvl6pPr>
            <a:lvl7pPr marL="2949309" indent="0" algn="ctr">
              <a:buNone/>
              <a:defRPr/>
            </a:lvl7pPr>
            <a:lvl8pPr marL="3440860" indent="0" algn="ctr">
              <a:buNone/>
              <a:defRPr/>
            </a:lvl8pPr>
            <a:lvl9pPr marL="3932412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2A06C7F-A5B6-45B0-8963-6CA39F2B68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7258C6C-2CA5-49B1-956C-545374CB7908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78358518"/>
      </p:ext>
    </p:extLst>
  </p:cSld>
  <p:clrMapOvr>
    <a:masterClrMapping/>
  </p:clrMapOvr>
  <p:transition>
    <p:wipe dir="d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90775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0709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4487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89092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6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4834709"/>
      </p:ext>
    </p:extLst>
  </p:cSld>
  <p:clrMapOvr>
    <a:masterClrMapping/>
  </p:clrMapOvr>
  <p:transition>
    <p:wipe dir="d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932D6DA7-BB4B-A745-A5FA-75EFA2D5CC0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7336950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616" y="355551"/>
            <a:ext cx="89098" cy="489979"/>
          </a:xfrm>
          <a:prstGeom prst="rect">
            <a:avLst/>
          </a:prstGeom>
        </p:spPr>
      </p:pic>
      <p:pic>
        <p:nvPicPr>
          <p:cNvPr id="7" name="Imagen 6" descr="ISOTIPO-AC HOC-0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74" y="277125"/>
            <a:ext cx="622170" cy="56237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273975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499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9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8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73705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94B49-2CB3-E68F-B42F-E6B2BB1F3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987" y="1375441"/>
            <a:ext cx="8858931" cy="2404397"/>
          </a:xfrm>
        </p:spPr>
        <p:txBody>
          <a:bodyPr anchor="ctr">
            <a:normAutofit/>
          </a:bodyPr>
          <a:lstStyle>
            <a:lvl1pPr algn="ctr">
              <a:defRPr sz="403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3F736-BDB1-4398-2498-7A435A2D6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987" y="3970580"/>
            <a:ext cx="8858931" cy="1525184"/>
          </a:xfrm>
        </p:spPr>
        <p:txBody>
          <a:bodyPr/>
          <a:lstStyle>
            <a:lvl1pPr marL="0" indent="0" algn="ctr">
              <a:buNone/>
              <a:defRPr sz="2105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6C5410-47CD-93A8-6806-8BCD2FC51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590"/>
          <a:stretch/>
        </p:blipFill>
        <p:spPr>
          <a:xfrm rot="16200000">
            <a:off x="6063814" y="2931676"/>
            <a:ext cx="7604058" cy="16519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FA044A-90B1-9993-5FB0-7D6B4D01AC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590"/>
          <a:stretch/>
        </p:blipFill>
        <p:spPr>
          <a:xfrm rot="5400000">
            <a:off x="-2976058" y="2976060"/>
            <a:ext cx="7604058" cy="16519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57B217-C216-362A-F05E-32417EFA7A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3" y="6539722"/>
            <a:ext cx="1902088" cy="5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C61D5-3643-1BAF-B798-013A4893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41C31-6189-028D-71CB-7479E518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75888A-C087-FF3C-EFB6-C555DC7E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687076B8-5A77-4538-BE1A-857D7E946050}" type="datetimeFigureOut">
              <a:rPr lang="es-CL" smtClean="0"/>
              <a:t>16-12-2025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B7AC2C-A513-C08A-2B6F-7B6108BD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16C012-59FF-B4AD-8A5C-98A4442F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4BA1B8-4981-E993-DB48-89631F40E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49690" r="43950" b="1977"/>
          <a:stretch/>
        </p:blipFill>
        <p:spPr>
          <a:xfrm rot="3045628">
            <a:off x="-1415339" y="5293427"/>
            <a:ext cx="4781442" cy="25972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99E075-5C16-1CA9-6467-44BB0341E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3" t="50953" r="19926" b="15380"/>
          <a:stretch/>
        </p:blipFill>
        <p:spPr>
          <a:xfrm rot="12507083">
            <a:off x="9045013" y="-271555"/>
            <a:ext cx="2783683" cy="24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81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C61D5-3643-1BAF-B798-013A4893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41C31-6189-028D-71CB-7479E518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4BA1B8-4981-E993-DB48-89631F40E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43341" r="47642" b="21161"/>
          <a:stretch/>
        </p:blipFill>
        <p:spPr>
          <a:xfrm>
            <a:off x="7799296" y="4674859"/>
            <a:ext cx="2892517" cy="28848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99E075-5C16-1CA9-6467-44BB0341E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3" t="50648" r="21395" b="23719"/>
          <a:stretch/>
        </p:blipFill>
        <p:spPr>
          <a:xfrm rot="9519304">
            <a:off x="-340810" y="-616293"/>
            <a:ext cx="3447516" cy="2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2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53290-5525-24EE-94EC-521B5AD0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88AF9-403A-C9C1-01FB-E227E35C5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3C8ED8-0B1B-5F1B-091A-99A39FC54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72BEC6-78D4-9322-8B37-AF869EE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687076B8-5A77-4538-BE1A-857D7E946050}" type="datetimeFigureOut">
              <a:rPr lang="es-CL" smtClean="0"/>
              <a:t>16-12-2025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038AE-F556-42A9-CD90-2AB8D97D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E97FE8-D8F1-27BF-38F2-F1F2C4DA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t>‹Nº›</a:t>
            </a:fld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B7FF2E-F4C7-509C-B899-EAAF67E01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7"/>
          <a:stretch/>
        </p:blipFill>
        <p:spPr>
          <a:xfrm>
            <a:off x="0" y="2455279"/>
            <a:ext cx="10691813" cy="49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862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BF6FD-C605-00E6-3E18-6961B7E0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93" y="1884670"/>
            <a:ext cx="9221689" cy="3144614"/>
          </a:xfrm>
        </p:spPr>
        <p:txBody>
          <a:bodyPr anchor="b"/>
          <a:lstStyle>
            <a:lvl1pPr>
              <a:defRPr sz="5262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FFE3F6-49DB-0E19-53EF-60386857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93" y="5059034"/>
            <a:ext cx="9221689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A9BFF-79F7-AD63-2E82-785C6C9A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687076B8-5A77-4538-BE1A-857D7E946050}" type="datetimeFigureOut">
              <a:rPr lang="es-CL" smtClean="0"/>
              <a:t>16-12-2025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6B865-AEF1-5587-8DA4-C6D627222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3A214-09D4-340B-1283-E57456C9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420132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C50A-7CD7-B84C-EEF2-23E9451770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455" y="587053"/>
            <a:ext cx="9221689" cy="1276618"/>
          </a:xfrm>
        </p:spPr>
        <p:txBody>
          <a:bodyPr anchor="ctr"/>
          <a:lstStyle>
            <a:lvl1pPr algn="ctr">
              <a:defRPr sz="1929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33DDB9-4A5F-7663-3C43-9CAA77DE41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6455" y="2159909"/>
            <a:ext cx="4523138" cy="546092"/>
          </a:xfrm>
        </p:spPr>
        <p:txBody>
          <a:bodyPr anchor="t">
            <a:noAutofit/>
          </a:bodyPr>
          <a:lstStyle>
            <a:lvl1pPr marL="0" indent="0" algn="l">
              <a:buNone/>
              <a:defRPr sz="2105" b="1">
                <a:solidFill>
                  <a:srgbClr val="DEB01F"/>
                </a:solidFill>
              </a:defRPr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BBFA7F-C719-5EF0-2F33-55E474C04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455" y="2945124"/>
            <a:ext cx="4523138" cy="3877834"/>
          </a:xfrm>
        </p:spPr>
        <p:txBody>
          <a:bodyPr>
            <a:normAutofit/>
          </a:bodyPr>
          <a:lstStyle>
            <a:lvl1pPr algn="just">
              <a:defRPr sz="1929"/>
            </a:lvl1pPr>
            <a:lvl2pPr algn="just">
              <a:defRPr sz="1929"/>
            </a:lvl2pPr>
            <a:lvl3pPr algn="just">
              <a:defRPr sz="1754"/>
            </a:lvl3pPr>
            <a:lvl4pPr algn="just">
              <a:defRPr sz="1403"/>
            </a:lvl4pPr>
            <a:lvl5pPr algn="just">
              <a:defRPr sz="1403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6F1EC662-B304-D964-A96D-7F345D4BD6F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32223" y="2159909"/>
            <a:ext cx="4523138" cy="546092"/>
          </a:xfrm>
        </p:spPr>
        <p:txBody>
          <a:bodyPr anchor="t">
            <a:noAutofit/>
          </a:bodyPr>
          <a:lstStyle>
            <a:lvl1pPr marL="0" indent="0" algn="l">
              <a:buNone/>
              <a:defRPr sz="2105" b="1">
                <a:solidFill>
                  <a:srgbClr val="DEB01F"/>
                </a:solidFill>
              </a:defRPr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364211F-E6A6-2FC9-5E2C-81CC1A93B48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32223" y="2945124"/>
            <a:ext cx="4523138" cy="3877834"/>
          </a:xfrm>
        </p:spPr>
        <p:txBody>
          <a:bodyPr>
            <a:normAutofit/>
          </a:bodyPr>
          <a:lstStyle>
            <a:lvl1pPr algn="just">
              <a:defRPr sz="1929"/>
            </a:lvl1pPr>
            <a:lvl2pPr algn="just">
              <a:defRPr sz="1929"/>
            </a:lvl2pPr>
            <a:lvl3pPr algn="just">
              <a:defRPr sz="1754"/>
            </a:lvl3pPr>
            <a:lvl4pPr algn="just">
              <a:defRPr sz="1403"/>
            </a:lvl4pPr>
            <a:lvl5pPr algn="just">
              <a:defRPr sz="1403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81388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DADF2FC-4950-EB55-111D-AB35D9A21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7" b="11526"/>
          <a:stretch/>
        </p:blipFill>
        <p:spPr>
          <a:xfrm>
            <a:off x="0" y="3779837"/>
            <a:ext cx="10691813" cy="3779838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4DA8E64-18FD-1E30-D6FC-6379788657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9337" y="1847922"/>
            <a:ext cx="8892581" cy="4303199"/>
          </a:xfrm>
        </p:spPr>
        <p:txBody>
          <a:bodyPr/>
          <a:lstStyle>
            <a:lvl1pPr>
              <a:defRPr sz="2456"/>
            </a:lvl1pPr>
            <a:lvl2pPr>
              <a:defRPr sz="2105"/>
            </a:lvl2pPr>
            <a:lvl3pPr>
              <a:defRPr sz="1929"/>
            </a:lvl3pPr>
            <a:lvl4pPr>
              <a:defRPr sz="1754"/>
            </a:lvl4pPr>
            <a:lvl5pPr>
              <a:defRPr sz="1579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1BF0043-3863-43BF-993C-57A37D35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95" y="604032"/>
            <a:ext cx="8892024" cy="765756"/>
          </a:xfrm>
        </p:spPr>
        <p:txBody>
          <a:bodyPr/>
          <a:lstStyle>
            <a:lvl1pPr algn="ctr">
              <a:defRPr/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077875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AAD65-D416-E475-0118-02A4E9E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22019-857F-3F3A-DC44-CDBD0F8B4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413" y="1088454"/>
            <a:ext cx="5412730" cy="5372269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CC49BF-E00E-FD48-34FF-4B653578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08A581-1B6E-08E1-C4E4-FAAA61FF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687076B8-5A77-4538-BE1A-857D7E946050}" type="datetimeFigureOut">
              <a:rPr lang="es-CL" smtClean="0"/>
              <a:t>16-12-2025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B804A1-CB31-9950-CCFE-40383450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9082CD-891B-DE30-5C6B-55BF35B0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050977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D5943-AAC1-065E-16A1-1CE2E39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B0AB05-B829-328E-5756-2D894F846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5413" y="1088454"/>
            <a:ext cx="5412730" cy="5372269"/>
          </a:xfrm>
        </p:spPr>
        <p:txBody>
          <a:bodyPr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11C91F-163F-F942-AD62-1ECBCA55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2FAA26-0954-48A8-50F7-111DA2CA0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687076B8-5A77-4538-BE1A-857D7E946050}" type="datetimeFigureOut">
              <a:rPr lang="es-CL" smtClean="0"/>
              <a:t>16-12-2025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5167B-FB7E-75A5-DC38-EE96A7F0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B82DF8-F110-96F3-BDF8-18ADCDF0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F0EF-3ED6-411A-8655-22E795C946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9420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0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21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36691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B01B11-1C5C-4C6A-AB7A-E6FFCFF09AFD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2950956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686334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EAD1136B-E771-4D73-B233-8C5A84486A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2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2BCB0151-BB57-4E07-A333-9B2B4E7BD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1427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7E9DECCE-0A70-4769-9403-84F6EA4B31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B31189D-26C9-47A9-AF0B-E43A546F6328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161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036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70B12-4200-4E49-9003-CF057627A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676244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1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FDD5F3-023C-46F7-9FB8-4C913AD24E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3044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94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97062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45775" indent="-245775" algn="l" defTabSz="983103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54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7912333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1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7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491552" indent="0" algn="ctr">
              <a:buNone/>
              <a:defRPr/>
            </a:lvl2pPr>
            <a:lvl3pPr marL="983103" indent="0" algn="ctr">
              <a:buNone/>
              <a:defRPr/>
            </a:lvl3pPr>
            <a:lvl4pPr marL="1474655" indent="0" algn="ctr">
              <a:buNone/>
              <a:defRPr/>
            </a:lvl4pPr>
            <a:lvl5pPr marL="1966206" indent="0" algn="ctr">
              <a:buNone/>
              <a:defRPr/>
            </a:lvl5pPr>
            <a:lvl6pPr marL="2457758" indent="0" algn="ctr">
              <a:buNone/>
              <a:defRPr/>
            </a:lvl6pPr>
            <a:lvl7pPr marL="2949309" indent="0" algn="ctr">
              <a:buNone/>
              <a:defRPr/>
            </a:lvl7pPr>
            <a:lvl8pPr marL="3440860" indent="0" algn="ctr">
              <a:buNone/>
              <a:defRPr/>
            </a:lvl8pPr>
            <a:lvl9pPr marL="3932412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2A06C7F-A5B6-45B0-8963-6CA39F2B68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7258C6C-2CA5-49B1-956C-545374CB7908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1886623979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2399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2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6508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72651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4" y="1011808"/>
            <a:ext cx="5560332" cy="1787982"/>
          </a:xfrm>
        </p:spPr>
        <p:txBody>
          <a:bodyPr>
            <a:normAutofit/>
          </a:bodyPr>
          <a:lstStyle>
            <a:lvl1pPr>
              <a:defRPr sz="4739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594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635469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A63CDB8E-A43D-2445-8E77-BC1A288E266C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358937"/>
      </p:ext>
    </p:extLst>
  </p:cSld>
  <p:clrMapOvr>
    <a:masterClrMapping/>
  </p:clrMapOvr>
  <p:transition>
    <p:wipe dir="d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1417688"/>
      </p:ext>
    </p:extLst>
  </p:cSld>
  <p:clrMapOvr>
    <a:masterClrMapping/>
  </p:clrMapOvr>
  <p:transition>
    <p:wipe dir="d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932D6DA7-BB4B-A745-A5FA-75EFA2D5CC0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9184569"/>
      </p:ext>
    </p:extLst>
  </p:cSld>
  <p:clrMapOvr>
    <a:masterClrMapping/>
  </p:clrMapOvr>
  <p:transition>
    <p:wipe dir="d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35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690804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24B00-92B4-4B4F-86AB-48A3144B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427C1-EFCA-456C-8A36-3FE89C332DBB}" type="datetime1">
              <a:rPr lang="de-DE"/>
              <a:pPr>
                <a:defRPr/>
              </a:pPr>
              <a:t>16.12.2025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FF1136-C7DB-4814-8A38-9AE36BCF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124A6-B5EC-4E34-9C47-16DBEADF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BD469-65BE-411E-8780-1249DD387B7F}" type="slidenum">
              <a:rPr lang="de-DE"/>
              <a:pPr>
                <a:defRPr/>
              </a:pPr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56714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45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31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859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0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/>
        </p:blipFill>
        <p:spPr>
          <a:xfrm>
            <a:off x="0" y="-127641"/>
            <a:ext cx="10691813" cy="781495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AF9870-8A48-4802-B435-4A425F50431F}"/>
              </a:ext>
            </a:extLst>
          </p:cNvPr>
          <p:cNvSpPr/>
          <p:nvPr userDrawn="1"/>
        </p:nvSpPr>
        <p:spPr>
          <a:xfrm>
            <a:off x="1" y="-149383"/>
            <a:ext cx="10691812" cy="351089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632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30B749-9AD5-4E04-A492-0FEA19B85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0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6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7AEFC16-B485-0D43-B1DE-A15C8AB5A61E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5604834"/>
      </p:ext>
    </p:extLst>
  </p:cSld>
  <p:clrMapOvr>
    <a:masterClrMapping/>
  </p:clrMapOvr>
  <p:transition>
    <p:wipe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485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30B749-9AD5-4E04-A492-0FEA19B85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86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0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922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9BACA2A-C48D-471C-BB77-D7BA56EEFB89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01646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755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529A75EA-0F32-47C0-900C-E98F6694CF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056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21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944C16D2-9136-4A99-A149-927006CCC6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7795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6707895-8AB7-432F-A84B-7E3883E510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7BC2DC31-D156-4C7A-9017-063E3016BB44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9083023"/>
      </p:ext>
    </p:extLst>
  </p:cSld>
  <p:clrMapOvr>
    <a:masterClrMapping/>
  </p:clrMapOvr>
  <p:transition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DF0665A-629E-490C-81D5-2C1ADD080E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BE8D1D81-E5A2-424D-9B21-F20FE730E50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7341537"/>
      </p:ext>
    </p:extLst>
  </p:cSld>
  <p:clrMapOvr>
    <a:masterClrMapping/>
  </p:clrMapOvr>
  <p:transition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72885D5-2F64-4731-9D1E-C54AAEBC9A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EA653630-00FF-4E89-97F6-FB803F34760C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6045127"/>
      </p:ext>
    </p:extLst>
  </p:cSld>
  <p:clrMapOvr>
    <a:masterClrMapping/>
  </p:clrMapOvr>
  <p:transition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35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84757" indent="-184757" algn="ctr">
              <a:buNone/>
              <a:defRPr lang="es-CL" sz="935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95017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35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84757" indent="-184757">
              <a:buNone/>
              <a:defRPr lang="es-CL" sz="935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35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01890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B01B11-1C5C-4C6A-AB7A-E6FFCFF09AFD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47209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4638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EAD1136B-E771-4D73-B233-8C5A84486A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75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2BCB0151-BB57-4E07-A333-9B2B4E7BD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118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7E9DECCE-0A70-4769-9403-84F6EA4B31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B31189D-26C9-47A9-AF0B-E43A546F6328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161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614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0359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70B12-4200-4E49-9003-CF057627A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0658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94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56202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45775" indent="-245775" algn="l" defTabSz="983103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54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529053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1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7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491552" indent="0" algn="ctr">
              <a:buNone/>
              <a:defRPr/>
            </a:lvl2pPr>
            <a:lvl3pPr marL="983103" indent="0" algn="ctr">
              <a:buNone/>
              <a:defRPr/>
            </a:lvl3pPr>
            <a:lvl4pPr marL="1474655" indent="0" algn="ctr">
              <a:buNone/>
              <a:defRPr/>
            </a:lvl4pPr>
            <a:lvl5pPr marL="1966206" indent="0" algn="ctr">
              <a:buNone/>
              <a:defRPr/>
            </a:lvl5pPr>
            <a:lvl6pPr marL="2457758" indent="0" algn="ctr">
              <a:buNone/>
              <a:defRPr/>
            </a:lvl6pPr>
            <a:lvl7pPr marL="2949309" indent="0" algn="ctr">
              <a:buNone/>
              <a:defRPr/>
            </a:lvl7pPr>
            <a:lvl8pPr marL="3440860" indent="0" algn="ctr">
              <a:buNone/>
              <a:defRPr/>
            </a:lvl8pPr>
            <a:lvl9pPr marL="3932412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2A06C7F-A5B6-45B0-8963-6CA39F2B68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7258C6C-2CA5-49B1-956C-545374CB7908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039858135"/>
      </p:ext>
    </p:extLst>
  </p:cSld>
  <p:clrMapOvr>
    <a:masterClrMapping/>
  </p:clrMapOvr>
  <p:transition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1112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738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81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4685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6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0439403"/>
      </p:ext>
    </p:extLst>
  </p:cSld>
  <p:clrMapOvr>
    <a:masterClrMapping/>
  </p:clrMapOvr>
  <p:transition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932D6DA7-BB4B-A745-A5FA-75EFA2D5CC0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0317352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681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499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99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8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95989" indent="-195989" algn="ctr">
              <a:buNone/>
              <a:defRPr lang="es-CL" sz="99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100794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9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95989" indent="-195989">
              <a:buNone/>
              <a:defRPr lang="es-CL" sz="99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99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871039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9525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21198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6152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50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/>
        </p:blipFill>
        <p:spPr>
          <a:xfrm>
            <a:off x="0" y="-127641"/>
            <a:ext cx="10691813" cy="781495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AF9870-8A48-4802-B435-4A425F50431F}"/>
              </a:ext>
            </a:extLst>
          </p:cNvPr>
          <p:cNvSpPr/>
          <p:nvPr userDrawn="1"/>
        </p:nvSpPr>
        <p:spPr>
          <a:xfrm>
            <a:off x="1" y="-149383"/>
            <a:ext cx="10691812" cy="351089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7375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30B749-9AD5-4E04-A492-0FEA19B85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7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6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7AEFC16-B485-0D43-B1DE-A15C8AB5A61E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8399165"/>
      </p:ext>
    </p:extLst>
  </p:cSld>
  <p:clrMapOvr>
    <a:masterClrMapping/>
  </p:clrMapOvr>
  <p:transition>
    <p:wipe dir="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4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6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30B749-9AD5-4E04-A492-0FEA19B85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86" y="845530"/>
            <a:ext cx="590889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0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87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2621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C16A8C1-7C57-4D0E-831B-69A7AB8B5C40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53566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476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CDDD5D24-CABA-4358-8A2B-9D07A38B6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199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038F2420-3806-4F31-8387-2E6BEE3A3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4640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63FBEE2D-DAB3-4BC9-8E5D-9DDF52472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/>
          <a:stretch>
            <a:fillRect/>
          </a:stretch>
        </p:blipFill>
        <p:spPr bwMode="auto">
          <a:xfrm>
            <a:off x="0" y="-127745"/>
            <a:ext cx="10691813" cy="781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9D89C8-C6EA-4524-800A-C6F64C6CE761}"/>
              </a:ext>
            </a:extLst>
          </p:cNvPr>
          <p:cNvSpPr/>
          <p:nvPr userDrawn="1"/>
        </p:nvSpPr>
        <p:spPr>
          <a:xfrm>
            <a:off x="0" y="-148744"/>
            <a:ext cx="10691813" cy="349986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161">
              <a:solidFill>
                <a:prstClr val="black"/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8"/>
            <a:ext cx="5560332" cy="1787982"/>
          </a:xfrm>
        </p:spPr>
        <p:txBody>
          <a:bodyPr/>
          <a:lstStyle>
            <a:lvl1pPr>
              <a:defRPr sz="4739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522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257" y="1641430"/>
            <a:ext cx="4894846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18301" y="1641430"/>
            <a:ext cx="4894845" cy="4754546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3017"/>
            </a:lvl1pPr>
            <a:lvl2pPr>
              <a:defRPr sz="2545"/>
            </a:lvl2pPr>
            <a:lvl3pPr>
              <a:defRPr sz="2168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E098D0-19A7-4D36-8134-F85F7F736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0230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>
              <a:defRPr lang="es-CL" sz="94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099"/>
            <a:ext cx="1010739" cy="427499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prstGeom prst="rect">
            <a:avLst/>
          </a:prstGeom>
          <a:solidFill>
            <a:srgbClr val="7F7F7F">
              <a:alpha val="27843"/>
            </a:srgbClr>
          </a:solidFill>
          <a:ln>
            <a:noFill/>
          </a:ln>
        </p:spPr>
        <p:txBody>
          <a:bodyPr lIns="21727" tIns="21727" rIns="21727" bIns="21727" anchor="ctr">
            <a:noAutofit/>
          </a:bodyPr>
          <a:lstStyle>
            <a:lvl1pPr marL="191159" indent="-191159" algn="ctr">
              <a:buNone/>
              <a:defRPr lang="es-CL" sz="94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104270" tIns="52121" rIns="104270" bIns="52121" anchor="ctr">
            <a:noAutofit/>
          </a:bodyPr>
          <a:lstStyle>
            <a:lvl1pPr marL="0" marR="0" indent="0" algn="ctr" defTabSz="9831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94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04270" tIns="52121" rIns="104270" bIns="52121" anchor="ctr">
            <a:noAutofit/>
          </a:bodyPr>
          <a:lstStyle>
            <a:lvl1pPr marL="191159" indent="-191159">
              <a:buNone/>
              <a:defRPr lang="es-CL" sz="94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76984" tIns="61587" rIns="39091" bIns="19531" anchor="ctr">
            <a:noAutofit/>
          </a:bodyPr>
          <a:lstStyle>
            <a:lvl1pPr>
              <a:defRPr lang="es-CL" sz="94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80492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alt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buClr>
                <a:schemeClr val="tx2"/>
              </a:buCl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alt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5"/>
          </p:nvPr>
        </p:nvSpPr>
        <p:spPr>
          <a:xfrm>
            <a:off x="233852" y="7182409"/>
            <a:ext cx="9321898" cy="377267"/>
          </a:xfrm>
          <a:prstGeom prst="rect">
            <a:avLst/>
          </a:prstGeom>
        </p:spPr>
        <p:txBody>
          <a:bodyPr lIns="104287" tIns="52144" rIns="104287" bIns="52144"/>
          <a:lstStyle>
            <a:lvl1pPr marL="245775" indent="-245775" algn="l" defTabSz="983103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AutoNum type="arabicParenBoth"/>
              <a:defRPr lang="pt-BR" altLang="pt-BR" sz="754" kern="1200" baseline="0" dirty="0">
                <a:solidFill>
                  <a:schemeClr val="accent6"/>
                </a:solidFill>
                <a:latin typeface="Arial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978962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89920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1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1897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132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44433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4432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0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6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521437" indent="0" algn="ctr">
              <a:buNone/>
              <a:defRPr/>
            </a:lvl2pPr>
            <a:lvl3pPr marL="1042873" indent="0" algn="ctr">
              <a:buNone/>
              <a:defRPr/>
            </a:lvl3pPr>
            <a:lvl4pPr marL="1564310" indent="0" algn="ctr">
              <a:buNone/>
              <a:defRPr/>
            </a:lvl4pPr>
            <a:lvl5pPr marL="2085746" indent="0" algn="ctr">
              <a:buNone/>
              <a:defRPr/>
            </a:lvl5pPr>
            <a:lvl6pPr marL="2607183" indent="0" algn="ctr">
              <a:buNone/>
              <a:defRPr/>
            </a:lvl6pPr>
            <a:lvl7pPr marL="3128620" indent="0" algn="ctr">
              <a:buNone/>
              <a:defRPr/>
            </a:lvl7pPr>
            <a:lvl8pPr marL="3650056" indent="0" algn="ctr">
              <a:buNone/>
              <a:defRPr/>
            </a:lvl8pPr>
            <a:lvl9pPr marL="4171493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3658848-24D3-4594-A9F2-D422990737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fld id="{BA9CD173-7BF1-49DD-8A4B-5E71B7777DDF}" type="slidenum">
              <a:rPr lang="es-ES_tradnl" altLang="es-CL"/>
              <a:pPr/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55328109"/>
      </p:ext>
    </p:extLst>
  </p:cSld>
  <p:clrMapOvr>
    <a:masterClrMapping/>
  </p:clrMapOvr>
  <p:transition>
    <p:wipe dir="d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BBC0C14-A0EE-4FFA-8694-1E1C5DCE48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70BF0-90E0-4B78-9425-C79A932E9CE9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277054879"/>
      </p:ext>
    </p:extLst>
  </p:cSld>
  <p:clrMapOvr>
    <a:masterClrMapping/>
  </p:clrMapOvr>
  <p:transition>
    <p:wipe dir="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1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2"/>
            <a:ext cx="3972444" cy="2138517"/>
          </a:xfrm>
          <a:prstGeom prst="rect">
            <a:avLst/>
          </a:prstGeom>
        </p:spPr>
        <p:txBody>
          <a:bodyPr vert="horz"/>
          <a:lstStyle>
            <a:lvl1pPr marL="138986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20" baseline="0">
                <a:solidFill>
                  <a:srgbClr val="15619B"/>
                </a:solidFill>
              </a:defRPr>
            </a:lvl1pPr>
          </a:lstStyle>
          <a:p>
            <a:pPr marL="138986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97682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6" y="532786"/>
            <a:ext cx="8614971" cy="891005"/>
          </a:xfrm>
        </p:spPr>
        <p:txBody>
          <a:bodyPr>
            <a:normAutofit/>
          </a:bodyPr>
          <a:lstStyle>
            <a:lvl1pPr>
              <a:defRPr sz="3040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84567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3" y="1011807"/>
            <a:ext cx="5560332" cy="1787982"/>
          </a:xfrm>
        </p:spPr>
        <p:txBody>
          <a:bodyPr>
            <a:normAutofit/>
          </a:bodyPr>
          <a:lstStyle>
            <a:lvl1pPr>
              <a:defRPr sz="5027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3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0" y="2948848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30522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4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48575"/>
      </p:ext>
    </p:extLst>
  </p:cSld>
  <p:clrMapOvr>
    <a:masterClrMapping/>
  </p:clrMapOvr>
  <p:transition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0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6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521437" indent="0" algn="ctr">
              <a:buNone/>
              <a:defRPr/>
            </a:lvl2pPr>
            <a:lvl3pPr marL="1042873" indent="0" algn="ctr">
              <a:buNone/>
              <a:defRPr/>
            </a:lvl3pPr>
            <a:lvl4pPr marL="1564310" indent="0" algn="ctr">
              <a:buNone/>
              <a:defRPr/>
            </a:lvl4pPr>
            <a:lvl5pPr marL="2085746" indent="0" algn="ctr">
              <a:buNone/>
              <a:defRPr/>
            </a:lvl5pPr>
            <a:lvl6pPr marL="2607183" indent="0" algn="ctr">
              <a:buNone/>
              <a:defRPr/>
            </a:lvl6pPr>
            <a:lvl7pPr marL="3128620" indent="0" algn="ctr">
              <a:buNone/>
              <a:defRPr/>
            </a:lvl7pPr>
            <a:lvl8pPr marL="3650056" indent="0" algn="ctr">
              <a:buNone/>
              <a:defRPr/>
            </a:lvl8pPr>
            <a:lvl9pPr marL="4171493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3658848-24D3-4594-A9F2-D422990737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4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fld id="{BA9CD173-7BF1-49DD-8A4B-5E71B7777DDF}" type="slidenum">
              <a:rPr lang="es-ES_tradnl" altLang="es-CL"/>
              <a:pPr/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381612939"/>
      </p:ext>
    </p:extLst>
  </p:cSld>
  <p:clrMapOvr>
    <a:masterClrMapping/>
  </p:clrMapOvr>
  <p:transition>
    <p:wipe dir="d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BBC0C14-A0EE-4FFA-8694-1E1C5DCE48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70BF0-90E0-4B78-9425-C79A932E9CE9}" type="slidenum">
              <a:rPr lang="es-ES_tradnl" altLang="es-CL"/>
              <a:pPr>
                <a:defRPr/>
              </a:pPr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834522146"/>
      </p:ext>
    </p:extLst>
  </p:cSld>
  <p:clrMapOvr>
    <a:masterClrMapping/>
  </p:clrMapOvr>
  <p:transition>
    <p:wipe dir="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9BACA2A-C48D-471C-BB77-D7BA56EEFB89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85361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69084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529A75EA-0F32-47C0-900C-E98F6694CF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9"/>
            <a:ext cx="5560332" cy="1787982"/>
          </a:xfrm>
        </p:spPr>
        <p:txBody>
          <a:bodyPr/>
          <a:lstStyle>
            <a:lvl1pPr>
              <a:defRPr sz="4468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55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944C16D2-9136-4A99-A149-927006CCC6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2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7503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6707895-8AB7-432F-A84B-7E3883E510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7BC2DC31-D156-4C7A-9017-063E3016BB44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300410"/>
      </p:ext>
    </p:extLst>
  </p:cSld>
  <p:clrMapOvr>
    <a:masterClrMapping/>
  </p:clrMapOvr>
  <p:transition>
    <p:wipe dir="d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1887" y="57748"/>
            <a:ext cx="7395171" cy="76821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01886" y="1231947"/>
            <a:ext cx="9088041" cy="573975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DF0665A-629E-490C-81D5-2C1ADD080E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BE8D1D81-E5A2-424D-9B21-F20FE730E50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659950"/>
      </p:ext>
    </p:extLst>
  </p:cSld>
  <p:clrMapOvr>
    <a:masterClrMapping/>
  </p:clrMapOvr>
  <p:transition>
    <p:wipe dir="d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01886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844"/>
            </a:lvl1pPr>
            <a:lvl2pPr>
              <a:defRPr sz="2399"/>
            </a:lvl2pPr>
            <a:lvl3pPr>
              <a:defRPr sz="2044"/>
            </a:lvl3pPr>
            <a:lvl4pPr>
              <a:defRPr sz="1866"/>
            </a:lvl4pPr>
            <a:lvl5pPr>
              <a:defRPr sz="1866"/>
            </a:lvl5pPr>
            <a:lvl6pPr>
              <a:defRPr sz="1866"/>
            </a:lvl6pPr>
            <a:lvl7pPr>
              <a:defRPr sz="1866"/>
            </a:lvl7pPr>
            <a:lvl8pPr>
              <a:defRPr sz="1866"/>
            </a:lvl8pPr>
            <a:lvl9pPr>
              <a:defRPr sz="1866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35005" y="1231947"/>
            <a:ext cx="4454922" cy="5739753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z="2844"/>
            </a:lvl1pPr>
            <a:lvl2pPr>
              <a:defRPr sz="2399"/>
            </a:lvl2pPr>
            <a:lvl3pPr>
              <a:defRPr sz="2044"/>
            </a:lvl3pPr>
            <a:lvl4pPr>
              <a:defRPr sz="1866"/>
            </a:lvl4pPr>
            <a:lvl5pPr>
              <a:defRPr sz="1866"/>
            </a:lvl5pPr>
            <a:lvl6pPr>
              <a:defRPr sz="1866"/>
            </a:lvl6pPr>
            <a:lvl7pPr>
              <a:defRPr sz="1866"/>
            </a:lvl7pPr>
            <a:lvl8pPr>
              <a:defRPr sz="1866"/>
            </a:lvl8pPr>
            <a:lvl9pPr>
              <a:defRPr sz="1866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72885D5-2F64-4731-9D1E-C54AAEBC9A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EA653630-00FF-4E89-97F6-FB803F34760C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0885915"/>
      </p:ext>
    </p:extLst>
  </p:cSld>
  <p:clrMapOvr>
    <a:masterClrMapping/>
  </p:clrMapOvr>
  <p:transition>
    <p:wipe dir="d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lle metodolog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18"/>
          <p:cNvSpPr>
            <a:spLocks noGrp="1"/>
          </p:cNvSpPr>
          <p:nvPr>
            <p:ph type="body" sz="quarter" idx="10"/>
          </p:nvPr>
        </p:nvSpPr>
        <p:spPr>
          <a:xfrm>
            <a:off x="302046" y="922320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1565001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>
              <a:defRPr lang="es-CL" sz="882" b="1" kern="1200" baseline="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Marcador de texto 18"/>
          <p:cNvSpPr>
            <a:spLocks noGrp="1"/>
          </p:cNvSpPr>
          <p:nvPr>
            <p:ph type="body" sz="quarter" idx="12"/>
          </p:nvPr>
        </p:nvSpPr>
        <p:spPr>
          <a:xfrm>
            <a:off x="302046" y="1715263"/>
            <a:ext cx="1010739" cy="69127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302046" y="2508205"/>
            <a:ext cx="1010739" cy="1658351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texto 18"/>
          <p:cNvSpPr>
            <a:spLocks noGrp="1"/>
          </p:cNvSpPr>
          <p:nvPr>
            <p:ph type="body" sz="quarter" idx="14"/>
          </p:nvPr>
        </p:nvSpPr>
        <p:spPr>
          <a:xfrm>
            <a:off x="302046" y="4267752"/>
            <a:ext cx="1010739" cy="1045150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/>
          </p:nvPr>
        </p:nvSpPr>
        <p:spPr>
          <a:xfrm>
            <a:off x="302046" y="5414100"/>
            <a:ext cx="1010739" cy="427499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02046" y="5938248"/>
            <a:ext cx="1010739" cy="864272"/>
          </a:xfrm>
          <a:solidFill>
            <a:srgbClr val="7F7F7F">
              <a:alpha val="27843"/>
            </a:srgbClr>
          </a:solidFill>
          <a:ln>
            <a:noFill/>
          </a:ln>
        </p:spPr>
        <p:txBody>
          <a:bodyPr lIns="19050" tIns="19050" rIns="19050" bIns="19050" anchor="ctr">
            <a:noAutofit/>
          </a:bodyPr>
          <a:lstStyle>
            <a:lvl1pPr marL="174168" indent="-174168" algn="ctr">
              <a:buNone/>
              <a:defRPr lang="es-CL" sz="882" b="1" kern="1200" dirty="0">
                <a:latin typeface="+mj-lt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17"/>
          </p:nvPr>
        </p:nvSpPr>
        <p:spPr>
          <a:xfrm>
            <a:off x="3863729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8957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18"/>
          </p:nvPr>
        </p:nvSpPr>
        <p:spPr>
          <a:xfrm>
            <a:off x="6162462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8957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8" name="Marcador de texto 18"/>
          <p:cNvSpPr>
            <a:spLocks noGrp="1"/>
          </p:cNvSpPr>
          <p:nvPr>
            <p:ph type="body" sz="quarter" idx="19"/>
          </p:nvPr>
        </p:nvSpPr>
        <p:spPr>
          <a:xfrm>
            <a:off x="8461190" y="922319"/>
            <a:ext cx="2020725" cy="691272"/>
          </a:xfrm>
          <a:prstGeom prst="homePlate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>
            <a:noAutofit/>
          </a:bodyPr>
          <a:lstStyle>
            <a:lvl1pPr marL="0" marR="0" indent="0" algn="ctr" defTabSz="8957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es-CL" sz="882" b="1" kern="1200" dirty="0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Marcador de texto 18"/>
          <p:cNvSpPr>
            <a:spLocks noGrp="1"/>
          </p:cNvSpPr>
          <p:nvPr>
            <p:ph type="body" sz="quarter" idx="20"/>
          </p:nvPr>
        </p:nvSpPr>
        <p:spPr>
          <a:xfrm>
            <a:off x="1564622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Marcador de texto 18"/>
          <p:cNvSpPr>
            <a:spLocks noGrp="1"/>
          </p:cNvSpPr>
          <p:nvPr>
            <p:ph type="body" sz="quarter" idx="21"/>
          </p:nvPr>
        </p:nvSpPr>
        <p:spPr>
          <a:xfrm>
            <a:off x="1564622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2" name="Marcador de texto 18"/>
          <p:cNvSpPr>
            <a:spLocks noGrp="1"/>
          </p:cNvSpPr>
          <p:nvPr>
            <p:ph type="body" sz="quarter" idx="22"/>
          </p:nvPr>
        </p:nvSpPr>
        <p:spPr>
          <a:xfrm>
            <a:off x="1564622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Marcador de texto 18"/>
          <p:cNvSpPr>
            <a:spLocks noGrp="1"/>
          </p:cNvSpPr>
          <p:nvPr>
            <p:ph type="body" sz="quarter" idx="23"/>
          </p:nvPr>
        </p:nvSpPr>
        <p:spPr>
          <a:xfrm>
            <a:off x="1564622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74168" indent="-174168">
              <a:buNone/>
              <a:defRPr lang="es-CL" sz="88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4"/>
          </p:nvPr>
        </p:nvSpPr>
        <p:spPr>
          <a:xfrm>
            <a:off x="1564622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5"/>
          </p:nvPr>
        </p:nvSpPr>
        <p:spPr>
          <a:xfrm>
            <a:off x="3863354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26"/>
          </p:nvPr>
        </p:nvSpPr>
        <p:spPr>
          <a:xfrm>
            <a:off x="3863354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27"/>
          </p:nvPr>
        </p:nvSpPr>
        <p:spPr>
          <a:xfrm>
            <a:off x="3863354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9" name="Marcador de texto 18"/>
          <p:cNvSpPr>
            <a:spLocks noGrp="1"/>
          </p:cNvSpPr>
          <p:nvPr>
            <p:ph type="body" sz="quarter" idx="28"/>
          </p:nvPr>
        </p:nvSpPr>
        <p:spPr>
          <a:xfrm>
            <a:off x="3863354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74168" indent="-174168">
              <a:buNone/>
              <a:defRPr lang="es-CL" sz="88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0" name="Marcador de texto 18"/>
          <p:cNvSpPr>
            <a:spLocks noGrp="1"/>
          </p:cNvSpPr>
          <p:nvPr>
            <p:ph type="body" sz="quarter" idx="29"/>
          </p:nvPr>
        </p:nvSpPr>
        <p:spPr>
          <a:xfrm>
            <a:off x="3863354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Marcador de texto 18"/>
          <p:cNvSpPr>
            <a:spLocks noGrp="1"/>
          </p:cNvSpPr>
          <p:nvPr>
            <p:ph type="body" sz="quarter" idx="30"/>
          </p:nvPr>
        </p:nvSpPr>
        <p:spPr>
          <a:xfrm>
            <a:off x="6162083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Marcador de texto 18"/>
          <p:cNvSpPr>
            <a:spLocks noGrp="1"/>
          </p:cNvSpPr>
          <p:nvPr>
            <p:ph type="body" sz="quarter" idx="31"/>
          </p:nvPr>
        </p:nvSpPr>
        <p:spPr>
          <a:xfrm>
            <a:off x="6162083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3" name="Marcador de texto 18"/>
          <p:cNvSpPr>
            <a:spLocks noGrp="1"/>
          </p:cNvSpPr>
          <p:nvPr>
            <p:ph type="body" sz="quarter" idx="32"/>
          </p:nvPr>
        </p:nvSpPr>
        <p:spPr>
          <a:xfrm>
            <a:off x="6162083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4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6162083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74168" indent="-174168">
              <a:buNone/>
              <a:defRPr lang="es-CL" sz="88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5" name="Marcador de texto 18"/>
          <p:cNvSpPr>
            <a:spLocks noGrp="1"/>
          </p:cNvSpPr>
          <p:nvPr>
            <p:ph type="body" sz="quarter" idx="34"/>
          </p:nvPr>
        </p:nvSpPr>
        <p:spPr>
          <a:xfrm>
            <a:off x="6162083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6" name="Marcador de texto 18"/>
          <p:cNvSpPr>
            <a:spLocks noGrp="1"/>
          </p:cNvSpPr>
          <p:nvPr>
            <p:ph type="body" sz="quarter" idx="35"/>
          </p:nvPr>
        </p:nvSpPr>
        <p:spPr>
          <a:xfrm>
            <a:off x="8460815" y="1715263"/>
            <a:ext cx="2021101" cy="69127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7" name="Marcador de texto 18"/>
          <p:cNvSpPr>
            <a:spLocks noGrp="1"/>
          </p:cNvSpPr>
          <p:nvPr>
            <p:ph type="body" sz="quarter" idx="36"/>
          </p:nvPr>
        </p:nvSpPr>
        <p:spPr>
          <a:xfrm>
            <a:off x="8460815" y="2508205"/>
            <a:ext cx="2021101" cy="1658351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8" name="Marcador de texto 18"/>
          <p:cNvSpPr>
            <a:spLocks noGrp="1"/>
          </p:cNvSpPr>
          <p:nvPr>
            <p:ph type="body" sz="quarter" idx="37"/>
          </p:nvPr>
        </p:nvSpPr>
        <p:spPr>
          <a:xfrm>
            <a:off x="8460815" y="4267752"/>
            <a:ext cx="2021101" cy="1045150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9" name="Marcador de texto 18"/>
          <p:cNvSpPr>
            <a:spLocks noGrp="1"/>
          </p:cNvSpPr>
          <p:nvPr>
            <p:ph type="body" sz="quarter" idx="38"/>
          </p:nvPr>
        </p:nvSpPr>
        <p:spPr>
          <a:xfrm>
            <a:off x="8460815" y="5414097"/>
            <a:ext cx="2021101" cy="427500"/>
          </a:xfrm>
          <a:solidFill>
            <a:schemeClr val="accent4"/>
          </a:solidFill>
          <a:ln>
            <a:noFill/>
          </a:ln>
        </p:spPr>
        <p:txBody>
          <a:bodyPr lIns="91425" tIns="45700" rIns="91425" bIns="45700" anchor="ctr">
            <a:noAutofit/>
          </a:bodyPr>
          <a:lstStyle>
            <a:lvl1pPr marL="174168" indent="-174168">
              <a:buNone/>
              <a:defRPr lang="es-CL" sz="882" b="1" kern="1200" dirty="0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8460815" y="5938248"/>
            <a:ext cx="2021101" cy="864272"/>
          </a:xfrm>
          <a:solidFill>
            <a:srgbClr val="F2F2F2"/>
          </a:solidFill>
          <a:ln>
            <a:noFill/>
          </a:ln>
        </p:spPr>
        <p:txBody>
          <a:bodyPr lIns="67500" tIns="54000" rIns="34275" bIns="17125" anchor="ctr">
            <a:noAutofit/>
          </a:bodyPr>
          <a:lstStyle>
            <a:lvl1pPr>
              <a:defRPr lang="es-CL" sz="882" kern="1200" dirty="0"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1173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24B00-92B4-4B4F-86AB-48A3144B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427C1-EFCA-456C-8A36-3FE89C332DBB}" type="datetime1">
              <a:rPr lang="de-DE"/>
              <a:pPr>
                <a:defRPr/>
              </a:pPr>
              <a:t>16.12.2025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FF1136-C7DB-4814-8A38-9AE36BCF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124A6-B5EC-4E34-9C47-16DBEADF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BD469-65BE-411E-8780-1249DD387B7F}" type="slidenum">
              <a:rPr lang="de-DE"/>
              <a:pPr>
                <a:defRPr/>
              </a:pPr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071869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61"/>
          <p:cNvSpPr>
            <a:spLocks noGrp="1"/>
          </p:cNvSpPr>
          <p:nvPr>
            <p:ph type="body" sz="quarter" idx="23" hasCustomPrompt="1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commodo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endParaRPr lang="es-ES" dirty="0"/>
          </a:p>
          <a:p>
            <a:pPr lvl="0"/>
            <a:r>
              <a:rPr lang="es-ES_tradnl" dirty="0"/>
              <a:t> </a:t>
            </a:r>
            <a:endParaRPr lang="es-ES" dirty="0"/>
          </a:p>
        </p:txBody>
      </p:sp>
      <p:sp>
        <p:nvSpPr>
          <p:cNvPr id="13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101002" y="1552713"/>
            <a:ext cx="8583151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texto 61"/>
          <p:cNvSpPr>
            <a:spLocks noGrp="1"/>
          </p:cNvSpPr>
          <p:nvPr>
            <p:ph type="body" sz="quarter" idx="24" hasCustomPrompt="1"/>
          </p:nvPr>
        </p:nvSpPr>
        <p:spPr>
          <a:xfrm>
            <a:off x="1101002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 hasCustomPrompt="1"/>
          </p:nvPr>
        </p:nvSpPr>
        <p:spPr>
          <a:xfrm>
            <a:off x="5422280" y="3996813"/>
            <a:ext cx="3972443" cy="2138517"/>
          </a:xfrm>
          <a:prstGeom prst="rect">
            <a:avLst/>
          </a:prstGeom>
        </p:spPr>
        <p:txBody>
          <a:bodyPr vert="horz"/>
          <a:lstStyle>
            <a:lvl1pPr marL="131020" marR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33" baseline="0">
                <a:solidFill>
                  <a:srgbClr val="15619B"/>
                </a:solidFill>
              </a:defRPr>
            </a:lvl1pPr>
          </a:lstStyle>
          <a:p>
            <a:pPr marL="131020" marR="0" lvl="0" indent="0" algn="just" defTabSz="861993" rtl="0" eaLnBrk="1" fontAlgn="auto" latinLnBrk="0" hangingPunct="1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r>
              <a:rPr lang="es-ES_tradnl" dirty="0"/>
              <a:t> </a:t>
            </a:r>
            <a:r>
              <a:rPr lang="es-ES_tradnl" dirty="0" err="1"/>
              <a:t>ullamco</a:t>
            </a:r>
            <a:r>
              <a:rPr lang="es-ES_tradnl" dirty="0"/>
              <a:t> </a:t>
            </a:r>
            <a:r>
              <a:rPr lang="es-ES_tradnl" dirty="0" err="1"/>
              <a:t>laboris</a:t>
            </a:r>
            <a:r>
              <a:rPr lang="es-ES_tradnl" dirty="0"/>
              <a:t> </a:t>
            </a:r>
            <a:r>
              <a:rPr lang="es-ES_tradnl" dirty="0" err="1"/>
              <a:t>nisi</a:t>
            </a:r>
            <a:r>
              <a:rPr lang="es-ES_tradnl" dirty="0"/>
              <a:t> ut </a:t>
            </a:r>
            <a:r>
              <a:rPr lang="es-ES_tradnl" dirty="0" err="1"/>
              <a:t>aliquip</a:t>
            </a:r>
            <a:r>
              <a:rPr lang="es-ES_tradnl" dirty="0"/>
              <a:t> ex </a:t>
            </a:r>
            <a:r>
              <a:rPr lang="es-ES_tradnl" dirty="0" err="1"/>
              <a:t>ea</a:t>
            </a:r>
            <a:r>
              <a:rPr lang="es-ES_tradnl" dirty="0"/>
              <a:t> </a:t>
            </a:r>
            <a:r>
              <a:rPr lang="es-ES_tradnl" dirty="0" err="1"/>
              <a:t>commodo</a:t>
            </a:r>
            <a:r>
              <a:rPr lang="es-ES_tradnl" dirty="0"/>
              <a:t> </a:t>
            </a:r>
            <a:r>
              <a:rPr lang="es-ES_tradnl" dirty="0" err="1"/>
              <a:t>consequat</a:t>
            </a:r>
            <a:r>
              <a:rPr lang="es-ES_tradnl" dirty="0"/>
              <a:t>. </a:t>
            </a:r>
            <a:r>
              <a:rPr lang="es-ES_tradnl" dirty="0" err="1"/>
              <a:t>Duis</a:t>
            </a:r>
            <a:r>
              <a:rPr lang="es-ES_tradnl" dirty="0"/>
              <a:t> </a:t>
            </a:r>
            <a:r>
              <a:rPr lang="es-ES_tradnl" dirty="0" err="1"/>
              <a:t>aute</a:t>
            </a:r>
            <a:r>
              <a:rPr lang="es-ES_tradnl" dirty="0"/>
              <a:t> </a:t>
            </a:r>
            <a:r>
              <a:rPr lang="es-ES_tradnl" dirty="0" err="1"/>
              <a:t>irure</a:t>
            </a:r>
            <a:r>
              <a:rPr lang="es-ES_tradnl" dirty="0"/>
              <a:t> dolor in </a:t>
            </a:r>
            <a:r>
              <a:rPr lang="es-ES_tradnl" dirty="0" err="1"/>
              <a:t>reprehenderit</a:t>
            </a:r>
            <a:r>
              <a:rPr lang="es-ES_tradnl" dirty="0"/>
              <a:t> in </a:t>
            </a:r>
            <a:r>
              <a:rPr lang="es-ES_tradnl" dirty="0" err="1"/>
              <a:t>voluptate</a:t>
            </a:r>
            <a:r>
              <a:rPr lang="es-ES_tradnl" dirty="0"/>
              <a:t> </a:t>
            </a:r>
            <a:r>
              <a:rPr lang="es-ES_tradnl" dirty="0" err="1"/>
              <a:t>velit</a:t>
            </a:r>
            <a:r>
              <a:rPr lang="es-ES_tradnl" dirty="0"/>
              <a:t> </a:t>
            </a:r>
            <a:r>
              <a:rPr lang="es-ES_tradnl" dirty="0" err="1"/>
              <a:t>esse</a:t>
            </a:r>
            <a:r>
              <a:rPr lang="es-ES_tradnl" dirty="0"/>
              <a:t> </a:t>
            </a:r>
            <a:r>
              <a:rPr lang="es-ES_tradnl" dirty="0" err="1"/>
              <a:t>cillum</a:t>
            </a:r>
            <a:r>
              <a:rPr lang="es-ES_tradnl" dirty="0"/>
              <a:t> </a:t>
            </a:r>
            <a:r>
              <a:rPr lang="es-ES_tradnl" dirty="0" err="1"/>
              <a:t>dolore</a:t>
            </a:r>
            <a:r>
              <a:rPr lang="es-ES_tradnl" dirty="0"/>
              <a:t> </a:t>
            </a:r>
            <a:r>
              <a:rPr lang="es-ES_tradnl" dirty="0" err="1"/>
              <a:t>eu</a:t>
            </a:r>
            <a:r>
              <a:rPr lang="es-ES_tradnl" dirty="0"/>
              <a:t> </a:t>
            </a:r>
            <a:r>
              <a:rPr lang="es-ES_tradnl" dirty="0" err="1"/>
              <a:t>fugiat</a:t>
            </a:r>
            <a:r>
              <a:rPr lang="es-ES_tradnl" dirty="0"/>
              <a:t> </a:t>
            </a:r>
            <a:r>
              <a:rPr lang="es-ES_tradnl" dirty="0" err="1"/>
              <a:t>nulla</a:t>
            </a:r>
            <a:r>
              <a:rPr lang="es-ES_tradnl" dirty="0"/>
              <a:t> </a:t>
            </a:r>
            <a:r>
              <a:rPr lang="es-ES_tradnl" dirty="0" err="1"/>
              <a:t>pariatur</a:t>
            </a:r>
            <a:r>
              <a:rPr lang="es-ES_tradnl" dirty="0"/>
              <a:t>. </a:t>
            </a:r>
            <a:r>
              <a:rPr lang="es-ES_tradnl" dirty="0" err="1"/>
              <a:t>Excepteur</a:t>
            </a:r>
            <a:r>
              <a:rPr lang="es-ES_tradnl" dirty="0"/>
              <a:t> </a:t>
            </a:r>
            <a:r>
              <a:rPr lang="es-ES_tradnl" dirty="0" err="1"/>
              <a:t>sint</a:t>
            </a:r>
            <a:r>
              <a:rPr lang="es-ES_tradnl" dirty="0"/>
              <a:t> </a:t>
            </a:r>
            <a:r>
              <a:rPr lang="es-ES_tradnl" dirty="0" err="1"/>
              <a:t>occaecat</a:t>
            </a:r>
            <a:r>
              <a:rPr lang="es-ES_tradnl" dirty="0"/>
              <a:t> </a:t>
            </a:r>
            <a:r>
              <a:rPr lang="es-ES_tradnl" dirty="0" err="1"/>
              <a:t>cupidatat</a:t>
            </a:r>
            <a:r>
              <a:rPr lang="es-ES_tradnl" dirty="0"/>
              <a:t> non </a:t>
            </a:r>
            <a:r>
              <a:rPr lang="es-ES_tradnl" dirty="0" err="1"/>
              <a:t>proident</a:t>
            </a:r>
            <a:r>
              <a:rPr lang="es-ES_tradnl" dirty="0"/>
              <a:t>, </a:t>
            </a:r>
            <a:r>
              <a:rPr lang="es-ES_tradnl" dirty="0" err="1"/>
              <a:t>sunt</a:t>
            </a:r>
            <a:r>
              <a:rPr lang="es-ES_tradnl" dirty="0"/>
              <a:t> in culpa </a:t>
            </a:r>
            <a:r>
              <a:rPr lang="es-ES_tradnl" dirty="0" err="1"/>
              <a:t>qui</a:t>
            </a:r>
            <a:r>
              <a:rPr lang="es-ES_tradnl" dirty="0"/>
              <a:t> </a:t>
            </a:r>
            <a:r>
              <a:rPr lang="es-ES_tradnl" dirty="0" err="1"/>
              <a:t>officia</a:t>
            </a:r>
            <a:r>
              <a:rPr lang="es-ES_tradnl" dirty="0"/>
              <a:t> </a:t>
            </a:r>
            <a:r>
              <a:rPr lang="es-ES_tradnl" dirty="0" err="1"/>
              <a:t>deserunt</a:t>
            </a:r>
            <a:r>
              <a:rPr lang="es-ES_tradnl" dirty="0"/>
              <a:t> </a:t>
            </a:r>
            <a:r>
              <a:rPr lang="es-ES_tradnl" dirty="0" err="1"/>
              <a:t>mollit</a:t>
            </a:r>
            <a:r>
              <a:rPr lang="es-ES_tradnl" dirty="0"/>
              <a:t> </a:t>
            </a:r>
            <a:r>
              <a:rPr lang="es-ES_tradnl" dirty="0" err="1"/>
              <a:t>anim</a:t>
            </a:r>
            <a:r>
              <a:rPr lang="es-ES_tradnl" dirty="0"/>
              <a:t> id </a:t>
            </a:r>
            <a:r>
              <a:rPr lang="es-ES_tradnl" dirty="0" err="1"/>
              <a:t>est</a:t>
            </a:r>
            <a:r>
              <a:rPr lang="es-ES_tradnl" dirty="0"/>
              <a:t> </a:t>
            </a:r>
            <a:r>
              <a:rPr lang="es-ES_tradnl" dirty="0" err="1"/>
              <a:t>labobut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occasionally</a:t>
            </a:r>
            <a:r>
              <a:rPr lang="es-ES_tradnl" dirty="0"/>
              <a:t> </a:t>
            </a:r>
            <a:r>
              <a:rPr lang="es-ES_tradnl" dirty="0" err="1"/>
              <a:t>circumstances</a:t>
            </a:r>
            <a:r>
              <a:rPr lang="es-ES_tradnl" dirty="0"/>
              <a:t> </a:t>
            </a:r>
            <a:r>
              <a:rPr lang="es-ES_tradnl" dirty="0" err="1"/>
              <a:t>Minim</a:t>
            </a:r>
            <a:r>
              <a:rPr lang="es-ES_tradnl" dirty="0"/>
              <a:t> </a:t>
            </a:r>
            <a:r>
              <a:rPr lang="es-ES_tradnl" dirty="0" err="1"/>
              <a:t>veniam</a:t>
            </a:r>
            <a:r>
              <a:rPr lang="es-ES_tradnl" dirty="0"/>
              <a:t>, </a:t>
            </a:r>
            <a:r>
              <a:rPr lang="es-ES_tradnl" dirty="0" err="1"/>
              <a:t>quis</a:t>
            </a:r>
            <a:r>
              <a:rPr lang="es-ES_tradnl" dirty="0"/>
              <a:t> </a:t>
            </a:r>
            <a:r>
              <a:rPr lang="es-ES_tradnl" dirty="0" err="1"/>
              <a:t>nostrud</a:t>
            </a:r>
            <a:r>
              <a:rPr lang="es-ES_tradnl" dirty="0"/>
              <a:t> </a:t>
            </a:r>
            <a:r>
              <a:rPr lang="es-ES_tradnl" dirty="0" err="1"/>
              <a:t>exercitation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8989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 hasCustomPrompt="1"/>
          </p:nvPr>
        </p:nvSpPr>
        <p:spPr>
          <a:xfrm>
            <a:off x="1039687" y="532786"/>
            <a:ext cx="8614970" cy="891005"/>
          </a:xfrm>
        </p:spPr>
        <p:txBody>
          <a:bodyPr>
            <a:normAutofit/>
          </a:bodyPr>
          <a:lstStyle>
            <a:lvl1pPr>
              <a:defRPr sz="2866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avoids</a:t>
            </a:r>
            <a:r>
              <a:rPr lang="es-ES_tradnl" dirty="0"/>
              <a:t> a </a:t>
            </a:r>
            <a:r>
              <a:rPr lang="es-ES_tradnl" dirty="0" err="1"/>
              <a:t>pain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br>
              <a:rPr lang="es-ES_tradnl" dirty="0"/>
            </a:br>
            <a:r>
              <a:rPr lang="es-ES_tradnl" dirty="0"/>
              <a:t>produce no </a:t>
            </a:r>
            <a:r>
              <a:rPr lang="es-ES_tradnl" dirty="0" err="1"/>
              <a:t>resultant</a:t>
            </a:r>
            <a:r>
              <a:rPr lang="es-ES_tradnl" dirty="0"/>
              <a:t> </a:t>
            </a:r>
            <a:r>
              <a:rPr lang="es-ES_tradnl" dirty="0" err="1"/>
              <a:t>pleasure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043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432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1097484" y="1011808"/>
            <a:ext cx="5560332" cy="1787982"/>
          </a:xfrm>
        </p:spPr>
        <p:txBody>
          <a:bodyPr>
            <a:normAutofit/>
          </a:bodyPr>
          <a:lstStyle>
            <a:lvl1pPr>
              <a:defRPr sz="4739"/>
            </a:lvl1pPr>
          </a:lstStyle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76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3801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Corporativa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3611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tIns="52144" bIns="52144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257" y="1641430"/>
            <a:ext cx="9967888" cy="4754546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>
          <a:xfrm>
            <a:off x="3653036" y="7017198"/>
            <a:ext cx="3385741" cy="272988"/>
          </a:xfrm>
          <a:prstGeom prst="rect">
            <a:avLst/>
          </a:prstGeom>
        </p:spPr>
        <p:txBody>
          <a:bodyPr lIns="104287" tIns="52144" rIns="104287" bIns="52144"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4177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01886" y="2348401"/>
            <a:ext cx="9088041" cy="1620430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03772" y="4283817"/>
            <a:ext cx="7484269" cy="1931917"/>
          </a:xfrm>
          <a:prstGeom prst="rect">
            <a:avLst/>
          </a:prstGeom>
        </p:spPr>
        <p:txBody>
          <a:bodyPr lIns="104287" tIns="52144" rIns="104287" bIns="52144"/>
          <a:lstStyle>
            <a:lvl1pPr marL="0" indent="0" algn="ctr">
              <a:buNone/>
              <a:defRPr/>
            </a:lvl1pPr>
            <a:lvl2pPr marL="491552" indent="0" algn="ctr">
              <a:buNone/>
              <a:defRPr/>
            </a:lvl2pPr>
            <a:lvl3pPr marL="983103" indent="0" algn="ctr">
              <a:buNone/>
              <a:defRPr/>
            </a:lvl3pPr>
            <a:lvl4pPr marL="1474655" indent="0" algn="ctr">
              <a:buNone/>
              <a:defRPr/>
            </a:lvl4pPr>
            <a:lvl5pPr marL="1966206" indent="0" algn="ctr">
              <a:buNone/>
              <a:defRPr/>
            </a:lvl5pPr>
            <a:lvl6pPr marL="2457758" indent="0" algn="ctr">
              <a:buNone/>
              <a:defRPr/>
            </a:lvl6pPr>
            <a:lvl7pPr marL="2949309" indent="0" algn="ctr">
              <a:buNone/>
              <a:defRPr/>
            </a:lvl7pPr>
            <a:lvl8pPr marL="3440860" indent="0" algn="ctr">
              <a:buNone/>
              <a:defRPr/>
            </a:lvl8pPr>
            <a:lvl9pPr marL="3932412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3658848-24D3-4594-A9F2-D422990737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5255" y="6971700"/>
            <a:ext cx="2227461" cy="503978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fld id="{BA9CD173-7BF1-49DD-8A4B-5E71B7777DDF}" type="slidenum">
              <a:rPr lang="es-ES_tradnl" altLang="es-CL"/>
              <a:pPr/>
              <a:t>‹Nº›</a:t>
            </a:fld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415024125"/>
      </p:ext>
    </p:extLst>
  </p:cSld>
  <p:clrMapOvr>
    <a:masterClrMapping/>
  </p:clrMapOvr>
  <p:transition>
    <p:wipe dir="d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B01B11-1C5C-4C6A-AB7A-E6FFCFF09AFD}"/>
              </a:ext>
            </a:extLst>
          </p:cNvPr>
          <p:cNvCxnSpPr/>
          <p:nvPr userDrawn="1"/>
        </p:nvCxnSpPr>
        <p:spPr>
          <a:xfrm>
            <a:off x="1100738" y="1552184"/>
            <a:ext cx="858315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texto 61"/>
          <p:cNvSpPr>
            <a:spLocks noGrp="1"/>
          </p:cNvSpPr>
          <p:nvPr>
            <p:ph type="body" sz="quarter" idx="23"/>
          </p:nvPr>
        </p:nvSpPr>
        <p:spPr>
          <a:xfrm>
            <a:off x="1101001" y="1961536"/>
            <a:ext cx="8441204" cy="1681316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texto 61"/>
          <p:cNvSpPr>
            <a:spLocks noGrp="1"/>
          </p:cNvSpPr>
          <p:nvPr>
            <p:ph type="body" sz="quarter" idx="24"/>
          </p:nvPr>
        </p:nvSpPr>
        <p:spPr>
          <a:xfrm>
            <a:off x="1101002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61"/>
          <p:cNvSpPr>
            <a:spLocks noGrp="1"/>
          </p:cNvSpPr>
          <p:nvPr>
            <p:ph type="body" sz="quarter" idx="25"/>
          </p:nvPr>
        </p:nvSpPr>
        <p:spPr>
          <a:xfrm>
            <a:off x="5422280" y="3996814"/>
            <a:ext cx="3972443" cy="2138517"/>
          </a:xfrm>
          <a:prstGeom prst="rect">
            <a:avLst/>
          </a:prstGeom>
        </p:spPr>
        <p:txBody>
          <a:bodyPr vert="horz"/>
          <a:lstStyle>
            <a:lvl1pPr marL="123511" marR="0" indent="0" algn="just" defTabSz="812589" rtl="0" eaLnBrk="1" fontAlgn="auto" latinLnBrk="0" hangingPunct="1">
              <a:lnSpc>
                <a:spcPct val="90000"/>
              </a:lnSpc>
              <a:spcBef>
                <a:spcPts val="88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1" baseline="0">
                <a:solidFill>
                  <a:srgbClr val="15619B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175525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1"/>
          <p:cNvSpPr>
            <a:spLocks noGrp="1"/>
          </p:cNvSpPr>
          <p:nvPr>
            <p:ph type="title"/>
          </p:nvPr>
        </p:nvSpPr>
        <p:spPr>
          <a:xfrm>
            <a:off x="1039687" y="532786"/>
            <a:ext cx="8614970" cy="891005"/>
          </a:xfrm>
        </p:spPr>
        <p:txBody>
          <a:bodyPr/>
          <a:lstStyle>
            <a:lvl1pPr>
              <a:defRPr sz="2702" b="0" cap="none" spc="0" baseline="0">
                <a:ln>
                  <a:noFill/>
                </a:ln>
                <a:solidFill>
                  <a:srgbClr val="0F4A89"/>
                </a:solidFill>
                <a:effectLst/>
                <a:latin typeface="Segoe UI"/>
                <a:cs typeface="Segoe UI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3467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EAD1136B-E771-4D73-B233-8C5A84486A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0691813" cy="756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97484" y="1011809"/>
            <a:ext cx="5560332" cy="1787982"/>
          </a:xfrm>
        </p:spPr>
        <p:txBody>
          <a:bodyPr/>
          <a:lstStyle>
            <a:lvl1pPr>
              <a:defRPr sz="4468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699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>
            <a:extLst>
              <a:ext uri="{FF2B5EF4-FFF2-40B4-BE49-F238E27FC236}">
                <a16:creationId xmlns:a16="http://schemas.microsoft.com/office/drawing/2014/main" id="{2BCB0151-BB57-4E07-A333-9B2B4E7BD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3802" y="2948849"/>
            <a:ext cx="6707541" cy="157997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893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5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3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2.emf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2.emf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85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92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00.xml"/><Relationship Id="rId10" Type="http://schemas.openxmlformats.org/officeDocument/2006/relationships/theme" Target="../theme/theme17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7.xml"/><Relationship Id="rId7" Type="http://schemas.openxmlformats.org/officeDocument/2006/relationships/theme" Target="../theme/theme18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14.xml"/><Relationship Id="rId9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2.emf"/><Relationship Id="rId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25.xml"/><Relationship Id="rId9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39.xml"/><Relationship Id="rId10" Type="http://schemas.openxmlformats.org/officeDocument/2006/relationships/theme" Target="../theme/theme23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9" Type="http://schemas.openxmlformats.org/officeDocument/2006/relationships/image" Target="../media/image2.emf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10" Type="http://schemas.openxmlformats.org/officeDocument/2006/relationships/theme" Target="../theme/theme25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theme" Target="../theme/theme26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74.xml"/><Relationship Id="rId10" Type="http://schemas.openxmlformats.org/officeDocument/2006/relationships/theme" Target="../theme/theme27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FE2FE8-6001-4DDE-8324-EEA9F39A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7B28F6-B48C-4B47-ABAE-8398EAD2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9E8B5-07D1-4927-98ED-D719EE040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E2DD5-1E45-4318-813D-E50BFF443951}" type="datetimeFigureOut">
              <a:rPr lang="es-PE" smtClean="0"/>
              <a:pPr/>
              <a:t>16/12/2025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5052A-8389-4874-8A93-87643FB87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BAD8E6-90A1-43F8-92D5-305C11149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C8440-6CE8-4C0C-9A58-1DD462E53086}" type="slidenum">
              <a:rPr lang="es-PE" smtClean="0"/>
              <a:pPr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AC243D-2AEB-4E68-859B-614A4471D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9126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86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8" r:id="rId5"/>
    <p:sldLayoutId id="2147483809" r:id="rId6"/>
    <p:sldLayoutId id="214748381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42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20" r:id="rId8"/>
    <p:sldLayoutId id="214748382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7">
            <a:extLst>
              <a:ext uri="{FF2B5EF4-FFF2-40B4-BE49-F238E27FC236}">
                <a16:creationId xmlns:a16="http://schemas.microsoft.com/office/drawing/2014/main" id="{F2CC00FB-1E64-4388-8F26-73F0575D3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867963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CuadroTexto 12">
            <a:extLst>
              <a:ext uri="{FF2B5EF4-FFF2-40B4-BE49-F238E27FC236}">
                <a16:creationId xmlns:a16="http://schemas.microsoft.com/office/drawing/2014/main" id="{7B7F0D5B-40C7-4E7A-B0A9-7257A8FF32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89" y="7164192"/>
            <a:ext cx="2990367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s-ES" altLang="es-CL" sz="1213" i="1">
                <a:solidFill>
                  <a:srgbClr val="FFFFFF"/>
                </a:solidFill>
              </a:rPr>
              <a:t>Presentación </a:t>
            </a:r>
            <a:r>
              <a:rPr lang="es-ES" altLang="es-CL" sz="1213" b="1" i="1">
                <a:solidFill>
                  <a:srgbClr val="FFFFFF"/>
                </a:solidFill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351CBD5-E9B6-4B05-9655-B9B0E468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8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F27C955-D813-4F6D-8C6C-9DED82AFFDDF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16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1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30" r:id="rId6"/>
    <p:sldLayoutId id="2147483831" r:id="rId7"/>
    <p:sldLayoutId id="2147483832" r:id="rId8"/>
  </p:sldLayoutIdLst>
  <p:txStyles>
    <p:titleStyle>
      <a:lvl1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503972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1007943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511915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2015886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15238" indent="-215238" algn="l" defTabSz="860951" rtl="0" fontAlgn="base">
        <a:lnSpc>
          <a:spcPct val="90000"/>
        </a:lnSpc>
        <a:spcBef>
          <a:spcPts val="937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5714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076190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508415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1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51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5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7">
            <a:extLst>
              <a:ext uri="{FF2B5EF4-FFF2-40B4-BE49-F238E27FC236}">
                <a16:creationId xmlns:a16="http://schemas.microsoft.com/office/drawing/2014/main" id="{3E29D4F2-4933-472F-8C32-F868DEFC64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4" y="867965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CuadroTexto 12">
            <a:extLst>
              <a:ext uri="{FF2B5EF4-FFF2-40B4-BE49-F238E27FC236}">
                <a16:creationId xmlns:a16="http://schemas.microsoft.com/office/drawing/2014/main" id="{657BAD4A-77C0-487D-863E-1AE9498FCB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90" y="7164193"/>
            <a:ext cx="2990367" cy="26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14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14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03D6606-F491-4B40-81AC-E3F95E9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9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1F50029-F70F-4D33-9EC9-9204A7AF51F8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423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74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3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2" r:id="rId8"/>
  </p:sldLayoutIdLst>
  <p:hf hdr="0" ftr="0" dt="0"/>
  <p:txStyles>
    <p:titleStyle>
      <a:lvl1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475088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950175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425263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1900350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02903" indent="-202903" algn="l" defTabSz="811607" rtl="0" fontAlgn="base">
        <a:lnSpc>
          <a:spcPct val="90000"/>
        </a:lnSpc>
        <a:spcBef>
          <a:spcPts val="883"/>
        </a:spcBef>
        <a:spcAft>
          <a:spcPct val="0"/>
        </a:spcAft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1pPr>
      <a:lvl2pPr marL="608707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14511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3pPr>
      <a:lvl4pPr marL="1421964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8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23462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4091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721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350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6295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258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888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517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3147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7768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4063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5035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7587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8"/>
            <a:ext cx="2988813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14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14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3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2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0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</p:sldLayoutIdLst>
  <p:txStyles>
    <p:titleStyle>
      <a:lvl1pPr algn="l" defTabSz="861993" rtl="0" eaLnBrk="1" latinLnBrk="0" hangingPunct="1">
        <a:lnSpc>
          <a:spcPct val="90000"/>
        </a:lnSpc>
        <a:spcBef>
          <a:spcPct val="0"/>
        </a:spcBef>
        <a:buNone/>
        <a:defRPr sz="4902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15499" indent="-215499" algn="l" defTabSz="861993" rtl="0" eaLnBrk="1" latinLnBrk="0" hangingPunct="1">
        <a:lnSpc>
          <a:spcPct val="90000"/>
        </a:lnSpc>
        <a:spcBef>
          <a:spcPts val="942"/>
        </a:spcBef>
        <a:buFont typeface="Arial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495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2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8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7">
            <a:extLst>
              <a:ext uri="{FF2B5EF4-FFF2-40B4-BE49-F238E27FC236}">
                <a16:creationId xmlns:a16="http://schemas.microsoft.com/office/drawing/2014/main" id="{D91EFFCF-7C8E-4D5E-8455-960D9E3C3D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4" y="867965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uadroTexto 12">
            <a:extLst>
              <a:ext uri="{FF2B5EF4-FFF2-40B4-BE49-F238E27FC236}">
                <a16:creationId xmlns:a16="http://schemas.microsoft.com/office/drawing/2014/main" id="{AB182AF9-2A41-44BB-9C69-A874CFF15B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90" y="7164193"/>
            <a:ext cx="2990367" cy="26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14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14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CDFA6F2-13B5-4F73-B57D-650CFC1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9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E1DC8A7-363C-49CD-BBB8-B0B29C49E90D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423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74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4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80" r:id="rId7"/>
    <p:sldLayoutId id="2147483881" r:id="rId8"/>
    <p:sldLayoutId id="2147483882" r:id="rId9"/>
  </p:sldLayoutIdLst>
  <p:txStyles>
    <p:titleStyle>
      <a:lvl1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475088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950175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425263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1900350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02903" indent="-202903" algn="l" defTabSz="811607" rtl="0" fontAlgn="base">
        <a:lnSpc>
          <a:spcPct val="90000"/>
        </a:lnSpc>
        <a:spcBef>
          <a:spcPts val="883"/>
        </a:spcBef>
        <a:spcAft>
          <a:spcPct val="0"/>
        </a:spcAft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1pPr>
      <a:lvl2pPr marL="608707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14511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3pPr>
      <a:lvl4pPr marL="1421964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8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23462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4091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721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350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6295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258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888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517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3147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7768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4063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5035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7587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8"/>
            <a:ext cx="2988813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14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14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3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2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30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</p:sldLayoutIdLst>
  <p:hf hdr="0" ftr="0" dt="0"/>
  <p:txStyles>
    <p:titleStyle>
      <a:lvl1pPr algn="l" defTabSz="861993" rtl="0" eaLnBrk="1" latinLnBrk="0" hangingPunct="1">
        <a:lnSpc>
          <a:spcPct val="90000"/>
        </a:lnSpc>
        <a:spcBef>
          <a:spcPct val="0"/>
        </a:spcBef>
        <a:buNone/>
        <a:defRPr sz="4902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15499" indent="-215499" algn="l" defTabSz="861993" rtl="0" eaLnBrk="1" latinLnBrk="0" hangingPunct="1">
        <a:lnSpc>
          <a:spcPct val="90000"/>
        </a:lnSpc>
        <a:spcBef>
          <a:spcPts val="942"/>
        </a:spcBef>
        <a:buFont typeface="Arial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495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2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8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7">
            <a:extLst>
              <a:ext uri="{FF2B5EF4-FFF2-40B4-BE49-F238E27FC236}">
                <a16:creationId xmlns:a16="http://schemas.microsoft.com/office/drawing/2014/main" id="{F2CC00FB-1E64-4388-8F26-73F0575D3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4" y="867965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CuadroTexto 12">
            <a:extLst>
              <a:ext uri="{FF2B5EF4-FFF2-40B4-BE49-F238E27FC236}">
                <a16:creationId xmlns:a16="http://schemas.microsoft.com/office/drawing/2014/main" id="{7B7F0D5B-40C7-4E7A-B0A9-7257A8FF32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90" y="7164193"/>
            <a:ext cx="2990367" cy="26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s-ES" altLang="es-CL" sz="1143" i="1">
                <a:solidFill>
                  <a:srgbClr val="FFFFFF"/>
                </a:solidFill>
              </a:rPr>
              <a:t>Presentación </a:t>
            </a:r>
            <a:r>
              <a:rPr lang="es-ES" altLang="es-CL" sz="1143" b="1" i="1">
                <a:solidFill>
                  <a:srgbClr val="FFFFFF"/>
                </a:solidFill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351CBD5-E9B6-4B05-9655-B9B0E468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9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F27C955-D813-4F6D-8C6C-9DED82AFFDDF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203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2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9" r:id="rId6"/>
    <p:sldLayoutId id="2147483900" r:id="rId7"/>
    <p:sldLayoutId id="2147483901" r:id="rId8"/>
  </p:sldLayoutIdLst>
  <p:txStyles>
    <p:titleStyle>
      <a:lvl1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475088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950175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425263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1900350" algn="l" defTabSz="811607" rtl="0" fontAlgn="base">
        <a:lnSpc>
          <a:spcPct val="90000"/>
        </a:lnSpc>
        <a:spcBef>
          <a:spcPct val="0"/>
        </a:spcBef>
        <a:spcAft>
          <a:spcPct val="0"/>
        </a:spcAft>
        <a:defRPr sz="4572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02903" indent="-202903" algn="l" defTabSz="811607" rtl="0" fontAlgn="base">
        <a:lnSpc>
          <a:spcPct val="90000"/>
        </a:lnSpc>
        <a:spcBef>
          <a:spcPts val="883"/>
        </a:spcBef>
        <a:spcAft>
          <a:spcPct val="0"/>
        </a:spcAft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1pPr>
      <a:lvl2pPr marL="608707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14511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3pPr>
      <a:lvl4pPr marL="1421964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8" indent="-202903" algn="l" defTabSz="811607" rtl="0" fontAlgn="base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23462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4091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7211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3506" indent="-203148" algn="l" defTabSz="81258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6295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258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888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517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31474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7768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4063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50359" algn="l" defTabSz="812589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1" y="6638921"/>
            <a:ext cx="9593188" cy="9207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3157" y="7271544"/>
            <a:ext cx="327610" cy="110905"/>
          </a:xfrm>
          <a:prstGeom prst="rect">
            <a:avLst/>
          </a:prstGeom>
        </p:spPr>
      </p:pic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851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7587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8"/>
            <a:ext cx="2988813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14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14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3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2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44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6" r:id="rId3"/>
  </p:sldLayoutIdLst>
  <p:txStyles>
    <p:titleStyle>
      <a:lvl1pPr algn="l" defTabSz="861993" rtl="0" eaLnBrk="1" latinLnBrk="0" hangingPunct="1">
        <a:lnSpc>
          <a:spcPct val="90000"/>
        </a:lnSpc>
        <a:spcBef>
          <a:spcPct val="0"/>
        </a:spcBef>
        <a:buNone/>
        <a:defRPr sz="4902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15499" indent="-215499" algn="l" defTabSz="861993" rtl="0" eaLnBrk="1" latinLnBrk="0" hangingPunct="1">
        <a:lnSpc>
          <a:spcPct val="90000"/>
        </a:lnSpc>
        <a:spcBef>
          <a:spcPts val="942"/>
        </a:spcBef>
        <a:buFont typeface="Arial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495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2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8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7">
            <a:extLst>
              <a:ext uri="{FF2B5EF4-FFF2-40B4-BE49-F238E27FC236}">
                <a16:creationId xmlns:a16="http://schemas.microsoft.com/office/drawing/2014/main" id="{F2CC00FB-1E64-4388-8F26-73F0575D3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5" y="867966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CuadroTexto 12">
            <a:extLst>
              <a:ext uri="{FF2B5EF4-FFF2-40B4-BE49-F238E27FC236}">
                <a16:creationId xmlns:a16="http://schemas.microsoft.com/office/drawing/2014/main" id="{7B7F0D5B-40C7-4E7A-B0A9-7257A8FF32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91" y="7164193"/>
            <a:ext cx="2990367" cy="25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s-ES" altLang="es-CL" sz="1077" i="1">
                <a:solidFill>
                  <a:srgbClr val="FFFFFF"/>
                </a:solidFill>
              </a:rPr>
              <a:t>Presentación </a:t>
            </a:r>
            <a:r>
              <a:rPr lang="es-ES" altLang="es-CL" sz="1077" b="1" i="1">
                <a:solidFill>
                  <a:srgbClr val="FFFFFF"/>
                </a:solidFill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351CBD5-E9B6-4B05-9655-B9B0E468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40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F27C955-D813-4F6D-8C6C-9DED82AFFDDF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_tradnl" sz="192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7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5" r:id="rId6"/>
    <p:sldLayoutId id="2147483916" r:id="rId7"/>
    <p:sldLayoutId id="2147483917" r:id="rId8"/>
  </p:sldLayoutIdLst>
  <p:txStyles>
    <p:titleStyle>
      <a:lvl1pPr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447859"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895718"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343577"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1791435" algn="l" defTabSz="765091" rtl="0" fontAlgn="base">
        <a:lnSpc>
          <a:spcPct val="90000"/>
        </a:lnSpc>
        <a:spcBef>
          <a:spcPct val="0"/>
        </a:spcBef>
        <a:spcAft>
          <a:spcPct val="0"/>
        </a:spcAft>
        <a:defRPr sz="431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191274" indent="-191274" algn="l" defTabSz="765091" rtl="0" fontAlgn="base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1pPr>
      <a:lvl2pPr marL="573820" indent="-191274" algn="l" defTabSz="765091" rtl="0" fontAlgn="base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2pPr>
      <a:lvl3pPr marL="956367" indent="-191274" algn="l" defTabSz="765091" rtl="0" fontAlgn="base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3pPr>
      <a:lvl4pPr marL="1340467" indent="-191274" algn="l" defTabSz="765091" rtl="0" fontAlgn="base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723013" indent="-191274" algn="l" defTabSz="765091" rtl="0" fontAlgn="base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2106548" indent="-191505" algn="l" defTabSz="766017" rtl="0" eaLnBrk="1" latinLnBrk="0" hangingPunct="1">
        <a:lnSpc>
          <a:spcPct val="90000"/>
        </a:lnSpc>
        <a:spcBef>
          <a:spcPts val="420"/>
        </a:spcBef>
        <a:buFont typeface="Arial"/>
        <a:buChar char="•"/>
        <a:defRPr sz="1507" kern="1200">
          <a:solidFill>
            <a:schemeClr val="tx1"/>
          </a:solidFill>
          <a:latin typeface="+mn-lt"/>
          <a:ea typeface="+mn-ea"/>
          <a:cs typeface="+mn-cs"/>
        </a:defRPr>
      </a:lvl6pPr>
      <a:lvl7pPr marL="2489557" indent="-191505" algn="l" defTabSz="766017" rtl="0" eaLnBrk="1" latinLnBrk="0" hangingPunct="1">
        <a:lnSpc>
          <a:spcPct val="90000"/>
        </a:lnSpc>
        <a:spcBef>
          <a:spcPts val="420"/>
        </a:spcBef>
        <a:buFont typeface="Arial"/>
        <a:buChar char="•"/>
        <a:defRPr sz="1507" kern="1200">
          <a:solidFill>
            <a:schemeClr val="tx1"/>
          </a:solidFill>
          <a:latin typeface="+mn-lt"/>
          <a:ea typeface="+mn-ea"/>
          <a:cs typeface="+mn-cs"/>
        </a:defRPr>
      </a:lvl7pPr>
      <a:lvl8pPr marL="2872566" indent="-191505" algn="l" defTabSz="766017" rtl="0" eaLnBrk="1" latinLnBrk="0" hangingPunct="1">
        <a:lnSpc>
          <a:spcPct val="90000"/>
        </a:lnSpc>
        <a:spcBef>
          <a:spcPts val="420"/>
        </a:spcBef>
        <a:buFont typeface="Arial"/>
        <a:buChar char="•"/>
        <a:defRPr sz="1507" kern="1200">
          <a:solidFill>
            <a:schemeClr val="tx1"/>
          </a:solidFill>
          <a:latin typeface="+mn-lt"/>
          <a:ea typeface="+mn-ea"/>
          <a:cs typeface="+mn-cs"/>
        </a:defRPr>
      </a:lvl8pPr>
      <a:lvl9pPr marL="3255575" indent="-191505" algn="l" defTabSz="766017" rtl="0" eaLnBrk="1" latinLnBrk="0" hangingPunct="1">
        <a:lnSpc>
          <a:spcPct val="90000"/>
        </a:lnSpc>
        <a:spcBef>
          <a:spcPts val="420"/>
        </a:spcBef>
        <a:buFont typeface="Arial"/>
        <a:buChar char="•"/>
        <a:defRPr sz="15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1pPr>
      <a:lvl2pPr marL="383008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2pPr>
      <a:lvl3pPr marL="766017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3pPr>
      <a:lvl4pPr marL="1149026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4pPr>
      <a:lvl5pPr marL="1532035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5pPr>
      <a:lvl6pPr marL="1915045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6pPr>
      <a:lvl7pPr marL="2298052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7pPr>
      <a:lvl8pPr marL="2681061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8pPr>
      <a:lvl9pPr marL="3064071" algn="l" defTabSz="766017" rtl="0" eaLnBrk="1" latinLnBrk="0" hangingPunct="1">
        <a:defRPr sz="15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7587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8"/>
            <a:ext cx="2988813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14" i="1" dirty="0">
                <a:solidFill>
                  <a:prstClr val="white"/>
                </a:solidFill>
                <a:latin typeface="Calibri" panose="020F0502020204030204"/>
              </a:rPr>
              <a:t>Presentación </a:t>
            </a:r>
            <a:r>
              <a:rPr lang="es-ES" sz="1214" b="1" i="1" dirty="0">
                <a:solidFill>
                  <a:prstClr val="white"/>
                </a:solidFill>
                <a:latin typeface="Calibri" panose="020F0502020204030204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3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2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84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9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2" r:id="rId3"/>
    <p:sldLayoutId id="2147483923" r:id="rId4"/>
    <p:sldLayoutId id="2147483924" r:id="rId5"/>
  </p:sldLayoutIdLst>
  <p:hf hdr="0" ftr="0" dt="0"/>
  <p:txStyles>
    <p:titleStyle>
      <a:lvl1pPr algn="l" defTabSz="861993" rtl="0" eaLnBrk="1" latinLnBrk="0" hangingPunct="1">
        <a:lnSpc>
          <a:spcPct val="90000"/>
        </a:lnSpc>
        <a:spcBef>
          <a:spcPct val="0"/>
        </a:spcBef>
        <a:buNone/>
        <a:defRPr sz="4902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15499" indent="-215499" algn="l" defTabSz="861993" rtl="0" eaLnBrk="1" latinLnBrk="0" hangingPunct="1">
        <a:lnSpc>
          <a:spcPct val="90000"/>
        </a:lnSpc>
        <a:spcBef>
          <a:spcPts val="942"/>
        </a:spcBef>
        <a:buFont typeface="Arial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495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2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8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7">
            <a:extLst>
              <a:ext uri="{FF2B5EF4-FFF2-40B4-BE49-F238E27FC236}">
                <a16:creationId xmlns:a16="http://schemas.microsoft.com/office/drawing/2014/main" id="{D91EFFCF-7C8E-4D5E-8455-960D9E3C3D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867963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uadroTexto 12">
            <a:extLst>
              <a:ext uri="{FF2B5EF4-FFF2-40B4-BE49-F238E27FC236}">
                <a16:creationId xmlns:a16="http://schemas.microsoft.com/office/drawing/2014/main" id="{AB182AF9-2A41-44BB-9C69-A874CFF15B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89" y="7164192"/>
            <a:ext cx="2990367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21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21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CDFA6F2-13B5-4F73-B57D-650CFC1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8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E1DC8A7-363C-49CD-BBB8-B0B29C49E90D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84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9" r:id="rId7"/>
    <p:sldLayoutId id="2147483950" r:id="rId8"/>
    <p:sldLayoutId id="2147483951" r:id="rId9"/>
  </p:sldLayoutIdLst>
  <p:txStyles>
    <p:titleStyle>
      <a:lvl1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503972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1007943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511915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2015886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15238" indent="-215238" algn="l" defTabSz="860951" rtl="0" fontAlgn="base">
        <a:lnSpc>
          <a:spcPct val="90000"/>
        </a:lnSpc>
        <a:spcBef>
          <a:spcPts val="937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5714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076190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508415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1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56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8" r:id="rId5"/>
    <p:sldLayoutId id="2147483959" r:id="rId6"/>
    <p:sldLayoutId id="214748396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03880"/>
            </a:gs>
            <a:gs pos="100000">
              <a:srgbClr val="446B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29F750-009E-A583-B246-7B00F3F7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95" y="571176"/>
            <a:ext cx="8892024" cy="133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B9842D-1457-902E-D94B-D17646DC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895" y="2200706"/>
            <a:ext cx="8892024" cy="4608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81274-25EE-EF77-A3CB-0943F2DD4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1093" y="7006699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rgbClr val="3038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EB7F0EF-3ED6-411A-8655-22E795C946BA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25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</p:sldLayoutIdLst>
  <p:txStyles>
    <p:titleStyle>
      <a:lvl1pPr algn="l" defTabSz="801929" rtl="0" eaLnBrk="1" latinLnBrk="0" hangingPunct="1">
        <a:lnSpc>
          <a:spcPct val="100000"/>
        </a:lnSpc>
        <a:spcBef>
          <a:spcPct val="0"/>
        </a:spcBef>
        <a:buNone/>
        <a:defRPr lang="es-CL" sz="3508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00482" indent="-200482" algn="l" defTabSz="801929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Tahoma" panose="020B0604030504040204" pitchFamily="34" charset="0"/>
          <a:cs typeface="Tahoma" panose="020B0604030504040204" pitchFamily="34" charset="0"/>
        </a:defRPr>
      </a:lvl1pPr>
      <a:lvl2pPr marL="60144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1002411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1403375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1804340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7">
            <a:extLst>
              <a:ext uri="{FF2B5EF4-FFF2-40B4-BE49-F238E27FC236}">
                <a16:creationId xmlns:a16="http://schemas.microsoft.com/office/drawing/2014/main" id="{D91EFFCF-7C8E-4D5E-8455-960D9E3C3D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867963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uadroTexto 12">
            <a:extLst>
              <a:ext uri="{FF2B5EF4-FFF2-40B4-BE49-F238E27FC236}">
                <a16:creationId xmlns:a16="http://schemas.microsoft.com/office/drawing/2014/main" id="{AB182AF9-2A41-44BB-9C69-A874CFF15B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89" y="7164192"/>
            <a:ext cx="2990367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21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21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CDFA6F2-13B5-4F73-B57D-650CFC1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8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E1DC8A7-363C-49CD-BBB8-B0B29C49E90D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84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</p:sldLayoutIdLst>
  <p:txStyles>
    <p:titleStyle>
      <a:lvl1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503972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1007943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511915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2015886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15238" indent="-215238" algn="l" defTabSz="860951" rtl="0" fontAlgn="base">
        <a:lnSpc>
          <a:spcPct val="90000"/>
        </a:lnSpc>
        <a:spcBef>
          <a:spcPts val="937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5714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076190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508415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1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7587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8"/>
            <a:ext cx="2988813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14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14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3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2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26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</p:sldLayoutIdLst>
  <p:hf hdr="0" ftr="0" dt="0"/>
  <p:txStyles>
    <p:titleStyle>
      <a:lvl1pPr algn="l" defTabSz="861993" rtl="0" eaLnBrk="1" latinLnBrk="0" hangingPunct="1">
        <a:lnSpc>
          <a:spcPct val="90000"/>
        </a:lnSpc>
        <a:spcBef>
          <a:spcPct val="0"/>
        </a:spcBef>
        <a:buNone/>
        <a:defRPr sz="4902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15499" indent="-215499" algn="l" defTabSz="861993" rtl="0" eaLnBrk="1" latinLnBrk="0" hangingPunct="1">
        <a:lnSpc>
          <a:spcPct val="90000"/>
        </a:lnSpc>
        <a:spcBef>
          <a:spcPts val="942"/>
        </a:spcBef>
        <a:buFont typeface="Arial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495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2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8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1" y="6638921"/>
            <a:ext cx="9593188" cy="9207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3157" y="7271544"/>
            <a:ext cx="327610" cy="110905"/>
          </a:xfrm>
          <a:prstGeom prst="rect">
            <a:avLst/>
          </a:prstGeom>
        </p:spPr>
      </p:pic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55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7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995" r:id="rId3"/>
    <p:sldLayoutId id="2147483996" r:id="rId4"/>
    <p:sldLayoutId id="2147483997" r:id="rId5"/>
    <p:sldLayoutId id="214748401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3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48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46" r:id="rId3"/>
    <p:sldLayoutId id="214748374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0F4A89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83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12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77586" y="868047"/>
            <a:ext cx="590889" cy="20003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1370654" y="7164937"/>
            <a:ext cx="2988813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8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Presentación </a:t>
            </a:r>
            <a:r>
              <a:rPr kumimoji="0" lang="es-ES" sz="1287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corporativa 2017</a:t>
            </a:r>
          </a:p>
        </p:txBody>
      </p:sp>
      <p:sp>
        <p:nvSpPr>
          <p:cNvPr id="15" name="Marcador de título 1"/>
          <p:cNvSpPr>
            <a:spLocks noGrp="1"/>
          </p:cNvSpPr>
          <p:nvPr>
            <p:ph type="title"/>
          </p:nvPr>
        </p:nvSpPr>
        <p:spPr>
          <a:xfrm>
            <a:off x="1097482" y="306823"/>
            <a:ext cx="5892504" cy="1787982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kumimoji="0" lang="es-ES_tradnl" dirty="0"/>
              <a:t>Presentación</a:t>
            </a:r>
            <a:br>
              <a:rPr kumimoji="0" lang="es-ES_tradnl" dirty="0"/>
            </a:br>
            <a:r>
              <a:rPr kumimoji="0" lang="es-ES_tradnl" dirty="0"/>
              <a:t>Corporativos 2017</a:t>
            </a:r>
            <a:endParaRPr kumimoji="0" lang="en-US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1" y="-4046"/>
            <a:ext cx="10691812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5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b="0" i="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7">
            <a:extLst>
              <a:ext uri="{FF2B5EF4-FFF2-40B4-BE49-F238E27FC236}">
                <a16:creationId xmlns:a16="http://schemas.microsoft.com/office/drawing/2014/main" id="{3E29D4F2-4933-472F-8C32-F868DEFC64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867963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CuadroTexto 12">
            <a:extLst>
              <a:ext uri="{FF2B5EF4-FFF2-40B4-BE49-F238E27FC236}">
                <a16:creationId xmlns:a16="http://schemas.microsoft.com/office/drawing/2014/main" id="{657BAD4A-77C0-487D-863E-1AE9498FCB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89" y="7164192"/>
            <a:ext cx="2990367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21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21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03D6606-F491-4B40-81AC-E3F95E9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8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1F50029-F70F-4D33-9EC9-9204A7AF51F8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84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90" r:id="rId8"/>
  </p:sldLayoutIdLst>
  <p:hf hdr="0" ftr="0" dt="0"/>
  <p:txStyles>
    <p:titleStyle>
      <a:lvl1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503972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1007943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511915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2015886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15238" indent="-215238" algn="l" defTabSz="860951" rtl="0" fontAlgn="base">
        <a:lnSpc>
          <a:spcPct val="90000"/>
        </a:lnSpc>
        <a:spcBef>
          <a:spcPts val="937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5714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076190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508415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1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7">
            <a:extLst>
              <a:ext uri="{FF2B5EF4-FFF2-40B4-BE49-F238E27FC236}">
                <a16:creationId xmlns:a16="http://schemas.microsoft.com/office/drawing/2014/main" id="{D91EFFCF-7C8E-4D5E-8455-960D9E3C3D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" y="867963"/>
            <a:ext cx="592133" cy="1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uadroTexto 12">
            <a:extLst>
              <a:ext uri="{FF2B5EF4-FFF2-40B4-BE49-F238E27FC236}">
                <a16:creationId xmlns:a16="http://schemas.microsoft.com/office/drawing/2014/main" id="{AB182AF9-2A41-44BB-9C69-A874CFF15B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89" y="7164192"/>
            <a:ext cx="2990367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254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25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L" sz="1213" i="1">
                <a:solidFill>
                  <a:srgbClr val="FFFFFF"/>
                </a:solidFill>
                <a:latin typeface="Calibri" panose="020F0502020204030204" pitchFamily="34" charset="0"/>
              </a:rPr>
              <a:t>Presentación </a:t>
            </a:r>
            <a:r>
              <a:rPr lang="es-ES" altLang="es-CL" sz="1213" b="1" i="1">
                <a:solidFill>
                  <a:srgbClr val="FFFFFF"/>
                </a:solidFill>
                <a:latin typeface="Calibri" panose="020F0502020204030204" pitchFamily="34" charset="0"/>
              </a:rPr>
              <a:t>corporativa 2017</a:t>
            </a:r>
          </a:p>
        </p:txBody>
      </p:sp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CCDFA6F2-13B5-4F73-B57D-650CFC1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5" y="306238"/>
            <a:ext cx="5893490" cy="1788423"/>
          </a:xfrm>
          <a:prstGeom prst="rect">
            <a:avLst/>
          </a:prstGeom>
        </p:spPr>
        <p:txBody>
          <a:bodyPr vert="horz" lIns="91440" rIns="45720" rtlCol="0" anchor="ctr">
            <a:normAutofit/>
          </a:bodyPr>
          <a:lstStyle/>
          <a:p>
            <a:r>
              <a:rPr lang="es-ES_tradnl" dirty="0"/>
              <a:t>Presentación</a:t>
            </a:r>
            <a:br>
              <a:rPr lang="es-ES_tradnl" dirty="0"/>
            </a:br>
            <a:r>
              <a:rPr lang="es-ES_tradnl" dirty="0"/>
              <a:t>Corporativos 2017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E1DC8A7-363C-49CD-BBB8-B0B29C49E90D}"/>
              </a:ext>
            </a:extLst>
          </p:cNvPr>
          <p:cNvSpPr/>
          <p:nvPr userDrawn="1"/>
        </p:nvSpPr>
        <p:spPr>
          <a:xfrm>
            <a:off x="0" y="-3500"/>
            <a:ext cx="10691813" cy="209991"/>
          </a:xfrm>
          <a:prstGeom prst="rect">
            <a:avLst/>
          </a:prstGeom>
          <a:gradFill flip="none" rotWithShape="1">
            <a:gsLst>
              <a:gs pos="0">
                <a:srgbClr val="1B85C1">
                  <a:lumMod val="100000"/>
                </a:srgbClr>
              </a:gs>
              <a:gs pos="99000">
                <a:srgbClr val="0F4A89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692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 sz="184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9" r:id="rId7"/>
    <p:sldLayoutId id="2147483800" r:id="rId8"/>
    <p:sldLayoutId id="2147483801" r:id="rId9"/>
  </p:sldLayoutIdLst>
  <p:txStyles>
    <p:titleStyle>
      <a:lvl1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 kern="1200">
          <a:solidFill>
            <a:srgbClr val="15619B"/>
          </a:solidFill>
          <a:latin typeface="Helvetica Neue LT Std 55 Roman" charset="0"/>
          <a:ea typeface="Helvetica Neue LT Std 55 Roman" charset="0"/>
          <a:cs typeface="Helvetica Neue LT Std 55 Roman" charset="0"/>
        </a:defRPr>
      </a:lvl1pPr>
      <a:lvl2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2pPr>
      <a:lvl3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3pPr>
      <a:lvl4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4pPr>
      <a:lvl5pPr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5pPr>
      <a:lvl6pPr marL="503972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6pPr>
      <a:lvl7pPr marL="1007943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7pPr>
      <a:lvl8pPr marL="1511915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8pPr>
      <a:lvl9pPr marL="2015886" algn="l" defTabSz="860951" rtl="0" fontAlgn="base">
        <a:lnSpc>
          <a:spcPct val="90000"/>
        </a:lnSpc>
        <a:spcBef>
          <a:spcPct val="0"/>
        </a:spcBef>
        <a:spcAft>
          <a:spcPct val="0"/>
        </a:spcAft>
        <a:defRPr sz="4850">
          <a:solidFill>
            <a:srgbClr val="15619B"/>
          </a:solidFill>
          <a:latin typeface="Helvetica Neue LT Std 55 Roman"/>
          <a:ea typeface="Helvetica Neue LT Std 55 Roman"/>
          <a:cs typeface="Helvetica Neue LT Std 55 Roman"/>
        </a:defRPr>
      </a:lvl9pPr>
    </p:titleStyle>
    <p:bodyStyle>
      <a:lvl1pPr marL="215238" indent="-215238" algn="l" defTabSz="860951" rtl="0" fontAlgn="base">
        <a:lnSpc>
          <a:spcPct val="90000"/>
        </a:lnSpc>
        <a:spcBef>
          <a:spcPts val="937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5714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076190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508415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1" indent="-215238" algn="l" defTabSz="860951" rtl="0" fontAlgn="base">
        <a:lnSpc>
          <a:spcPct val="90000"/>
        </a:lnSpc>
        <a:spcBef>
          <a:spcPts val="468"/>
        </a:spcBef>
        <a:spcAft>
          <a:spcPct val="0"/>
        </a:spcAft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9" algn="l" defTabSz="861993" rtl="0" eaLnBrk="1" latinLnBrk="0" hangingPunct="1">
        <a:lnSpc>
          <a:spcPct val="90000"/>
        </a:lnSpc>
        <a:spcBef>
          <a:spcPts val="472"/>
        </a:spcBef>
        <a:buFont typeface="Arial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99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98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2" algn="l" defTabSz="861993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jpeg"/><Relationship Id="rId7" Type="http://schemas.openxmlformats.org/officeDocument/2006/relationships/image" Target="../media/image7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0.png"/><Relationship Id="rId4" Type="http://schemas.openxmlformats.org/officeDocument/2006/relationships/image" Target="../media/image55.jpeg"/><Relationship Id="rId9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EB8B-4236-60AE-FFA5-542D9E150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77D76F6-E544-0350-E505-EC2D801A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" y="1393252"/>
            <a:ext cx="10691020" cy="60141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2F55423-C447-0940-E955-77356BEE3AF8}"/>
              </a:ext>
            </a:extLst>
          </p:cNvPr>
          <p:cNvSpPr txBox="1">
            <a:spLocks/>
          </p:cNvSpPr>
          <p:nvPr/>
        </p:nvSpPr>
        <p:spPr>
          <a:xfrm>
            <a:off x="228832" y="1636394"/>
            <a:ext cx="10157222" cy="1668440"/>
          </a:xfrm>
          <a:prstGeom prst="rect">
            <a:avLst/>
          </a:prstGeom>
        </p:spPr>
        <p:txBody>
          <a:bodyPr vert="horz" lIns="80189" tIns="40094" rIns="80189" bIns="40094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CL" sz="4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801929">
              <a:defRPr/>
            </a:pPr>
            <a:r>
              <a:rPr lang="en-US" altLang="es-CL" sz="3508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 | Strategic Engineering &amp; Management </a:t>
            </a:r>
            <a:endParaRPr lang="es-MX" sz="3508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08FC14-EBDB-782C-FDE6-8B8F8282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983" y="230678"/>
            <a:ext cx="2909915" cy="9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F437-F2E4-CF4E-7F61-DE1C7A96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5FB2C-6D5D-9CDF-857B-7197D8DF44C0}"/>
              </a:ext>
            </a:extLst>
          </p:cNvPr>
          <p:cNvSpPr txBox="1">
            <a:spLocks/>
          </p:cNvSpPr>
          <p:nvPr/>
        </p:nvSpPr>
        <p:spPr>
          <a:xfrm>
            <a:off x="1024104" y="380999"/>
            <a:ext cx="7996187" cy="64989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Publicaciones PPCI arrastran a todas las otras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marcadas en rojo son productos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44223E-98A7-AD5D-9B72-B3563DF1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8" name="Imagen 7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CE5C7A75-55BE-AFF1-4256-07BD8FE8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35" y="1171133"/>
            <a:ext cx="8459381" cy="6335009"/>
          </a:xfrm>
          <a:prstGeom prst="rect">
            <a:avLst/>
          </a:prstGeom>
        </p:spPr>
      </p:pic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545CD8FD-6831-81F6-E8B3-8868890A437B}"/>
              </a:ext>
            </a:extLst>
          </p:cNvPr>
          <p:cNvSpPr/>
          <p:nvPr/>
        </p:nvSpPr>
        <p:spPr>
          <a:xfrm>
            <a:off x="810490" y="1115897"/>
            <a:ext cx="1880817" cy="63734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52021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F2431-5D03-3D05-2CF2-81FEE7452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3BD20-BD64-FA13-AFE6-C28B114DFCB5}"/>
              </a:ext>
            </a:extLst>
          </p:cNvPr>
          <p:cNvSpPr txBox="1">
            <a:spLocks/>
          </p:cNvSpPr>
          <p:nvPr/>
        </p:nvSpPr>
        <p:spPr>
          <a:xfrm>
            <a:off x="1024104" y="380999"/>
            <a:ext cx="7996187" cy="64989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Publicaciones PPCI arrastran a todas las otras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marcadas en rojo son productos</a:t>
            </a: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01D6DD-B4FD-AB20-E1C9-670355EC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11" name="Imagen 1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CADA9E7-6F72-D367-FF72-E9D7A3ED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31" y="1388941"/>
            <a:ext cx="8364117" cy="6115904"/>
          </a:xfrm>
          <a:prstGeom prst="rect">
            <a:avLst/>
          </a:prstGeom>
        </p:spPr>
      </p:pic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F2074BDB-B669-8C21-1AB9-67081173CC01}"/>
              </a:ext>
            </a:extLst>
          </p:cNvPr>
          <p:cNvSpPr/>
          <p:nvPr/>
        </p:nvSpPr>
        <p:spPr>
          <a:xfrm>
            <a:off x="810490" y="1221452"/>
            <a:ext cx="1880817" cy="62016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3B5902C3-B33A-B92A-AFEB-2840BEBA1B6E}"/>
              </a:ext>
            </a:extLst>
          </p:cNvPr>
          <p:cNvSpPr/>
          <p:nvPr/>
        </p:nvSpPr>
        <p:spPr>
          <a:xfrm>
            <a:off x="962890" y="1373852"/>
            <a:ext cx="7190510" cy="1128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34706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87BB-93A5-56C3-662D-FF147A28E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F25C28-0DD3-9AD5-CC61-9FDC7BD0FF12}"/>
              </a:ext>
            </a:extLst>
          </p:cNvPr>
          <p:cNvSpPr txBox="1">
            <a:spLocks/>
          </p:cNvSpPr>
          <p:nvPr/>
        </p:nvSpPr>
        <p:spPr bwMode="auto">
          <a:xfrm>
            <a:off x="9080246" y="6950701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1007943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fld id="{267E9414-D819-4ECE-9B81-491C91F4A606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rPr>
              <a:pPr marL="191159" indent="-191159" algn="ctr" defTabSz="1007943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t>12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760AEA-0DF1-C304-99F1-AEFBF4EE5E44}"/>
              </a:ext>
            </a:extLst>
          </p:cNvPr>
          <p:cNvSpPr txBox="1"/>
          <p:nvPr/>
        </p:nvSpPr>
        <p:spPr>
          <a:xfrm>
            <a:off x="273587" y="425496"/>
            <a:ext cx="67077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007943">
              <a:lnSpc>
                <a:spcPct val="150000"/>
              </a:lnSpc>
              <a:defRPr/>
            </a:pPr>
            <a:r>
              <a:rPr lang="es-ES" sz="2000" kern="0" dirty="0">
                <a:solidFill>
                  <a:srgbClr val="FFFFFF"/>
                </a:solidFill>
                <a:latin typeface="Arial" charset="0"/>
                <a:ea typeface="MS PGothic" panose="020B0600070205080204" pitchFamily="34" charset="-128"/>
                <a:cs typeface="Arial" charset="0"/>
              </a:rPr>
              <a:t>Contenidos.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ES" sz="2000" kern="0" dirty="0">
              <a:solidFill>
                <a:srgbClr val="FFFFFF"/>
              </a:solidFill>
              <a:latin typeface="Arial" charset="0"/>
              <a:ea typeface="MS PGothic" panose="020B0600070205080204" pitchFamily="34" charset="-128"/>
              <a:cs typeface="Arial" charset="0"/>
            </a:endParaRP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¿Por qué un GL 2.0?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 Propuesta de valor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Nuestro equipo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CL" sz="2000" kern="0" dirty="0">
              <a:solidFill>
                <a:srgbClr val="FFFFFF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565152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94F77-D6C0-8121-50DE-C739C786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5D210-3A9C-1789-C059-B0478F93419A}"/>
              </a:ext>
            </a:extLst>
          </p:cNvPr>
          <p:cNvSpPr txBox="1">
            <a:spLocks/>
          </p:cNvSpPr>
          <p:nvPr/>
        </p:nvSpPr>
        <p:spPr>
          <a:xfrm>
            <a:off x="1024104" y="380999"/>
            <a:ext cx="7996187" cy="6498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propuesta de valor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09D80F-FE6F-B124-15BC-2AAEC5BC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C572754-F93A-77A1-87F7-B341F5E33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947"/>
            <a:ext cx="10691813" cy="50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77518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1E48-2838-575C-9A3E-D437BD39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AC968-B02B-64B2-A636-C93D1F44A6E7}"/>
              </a:ext>
            </a:extLst>
          </p:cNvPr>
          <p:cNvSpPr txBox="1">
            <a:spLocks/>
          </p:cNvSpPr>
          <p:nvPr/>
        </p:nvSpPr>
        <p:spPr>
          <a:xfrm>
            <a:off x="1023257" y="56505"/>
            <a:ext cx="8214747" cy="898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Qué problema nuevo ataca GL hoy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Brechas sistémicas para transformación anticipativa</a:t>
            </a:r>
            <a:endParaRPr kumimoji="0" lang="es-MX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60C64F-9345-7088-C65B-A3928C873B24}"/>
              </a:ext>
            </a:extLst>
          </p:cNvPr>
          <p:cNvSpPr txBox="1">
            <a:spLocks/>
          </p:cNvSpPr>
          <p:nvPr/>
        </p:nvSpPr>
        <p:spPr>
          <a:xfrm>
            <a:off x="65313" y="1460931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CAM+: una respuesta directa al aumento de complejidad y la incerteza</a:t>
            </a:r>
          </a:p>
          <a:p>
            <a:pPr lvl="0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aumento sostenido de temáticas  (estrategia, riesgo, TD, sostenibilidad, </a:t>
            </a:r>
            <a:r>
              <a:rPr lang="es-CL" sz="17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complaince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personas, datos, regulación, etc.) </a:t>
            </a: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incrementó la complejidad del sistema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</a:p>
          <a:p>
            <a:pPr lvl="0"/>
            <a:endParaRPr lang="es-CL" sz="17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problema es que </a:t>
            </a: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 abordan con marcos, expertos y herramientas distintas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sin un mecanismo explícito de integración.</a:t>
            </a:r>
          </a:p>
          <a:p>
            <a:pPr lvl="0"/>
            <a:endParaRPr lang="es-CL" sz="17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CAM+ surge como una arquitectura de integración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diseñada para: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conectar las 14 capas críticas del negocio, 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hacer visibles los impactos cruzados entre decisiones,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 permitir al directorio </a:t>
            </a: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razonar sistémicamente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no por silos.</a:t>
            </a:r>
          </a:p>
          <a:p>
            <a:pPr lvl="1"/>
            <a:endParaRPr lang="es-CL" sz="17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CAM+ no reemplaza buenas prácticas existentes;</a:t>
            </a:r>
            <a:b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ordena, las conecta y las hace coherentes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 nivel de directorio.</a:t>
            </a:r>
          </a:p>
          <a:p>
            <a:pPr lvl="0"/>
            <a:endParaRPr lang="es-CL" sz="17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esta forma, el </a:t>
            </a: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directorio puede anticipar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incoherencias estratégicas,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riesgos emergentes (gobernanza anticipativa, innovación en la escasez),</a:t>
            </a:r>
          </a:p>
          <a:p>
            <a:pPr lvl="1"/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 efectos no deseados, </a:t>
            </a:r>
            <a:r>
              <a:rPr lang="es-CL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antes de que aparezcan en la ejecución</a:t>
            </a:r>
            <a:r>
              <a:rPr lang="es-CL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endParaRPr kumimoji="0" lang="es-MX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F32216-5381-F755-7997-C19048BD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D2B67D-21F2-BD06-BCA1-F149C5C4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45" y="4457938"/>
            <a:ext cx="2862942" cy="227217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6DF5FF6-B50D-D6BD-11BA-F6F1E4B22BAC}"/>
              </a:ext>
            </a:extLst>
          </p:cNvPr>
          <p:cNvSpPr/>
          <p:nvPr/>
        </p:nvSpPr>
        <p:spPr>
          <a:xfrm>
            <a:off x="8471652" y="6725119"/>
            <a:ext cx="20667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Alejandro Aravena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16964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CD5C-0793-E0BB-C291-1E75E150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472D0-E0E0-10F7-9A59-742A63F5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" y="366820"/>
            <a:ext cx="8051800" cy="72422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s-CL" sz="2400" dirty="0"/>
              <a:t>Producto 1: </a:t>
            </a:r>
            <a:r>
              <a:rPr lang="es-CL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CAM+/ </a:t>
            </a:r>
            <a:r>
              <a:rPr kumimoji="0" lang="es-CL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Pré-Futur</a:t>
            </a:r>
            <a:r>
              <a:rPr lang="es-CL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s-MX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14 áreas del diagnóstico</a:t>
            </a:r>
            <a:endParaRPr lang="es-ES" sz="24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7AB3DD-2445-9A57-57CC-8FBA37E1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18" y="1111072"/>
            <a:ext cx="2980755" cy="23573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09597D-9307-9B1B-811A-FFB71CEADA76}"/>
              </a:ext>
            </a:extLst>
          </p:cNvPr>
          <p:cNvSpPr txBox="1"/>
          <p:nvPr/>
        </p:nvSpPr>
        <p:spPr>
          <a:xfrm>
            <a:off x="5233760" y="1766525"/>
            <a:ext cx="5373241" cy="76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7943" eaLnBrk="0" fontAlgn="base" hangingPunct="0">
              <a:lnSpc>
                <a:spcPct val="115000"/>
              </a:lnSpc>
              <a:spcBef>
                <a:spcPct val="0"/>
              </a:spcBef>
              <a:spcAft>
                <a:spcPts val="882"/>
              </a:spcAft>
            </a:pPr>
            <a:r>
              <a:rPr lang="es-CL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CL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 mirada integral de 360° que combina estrategia, cultura y capacidades críticas.”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86B2B-420E-75C1-0C3E-A04DE43D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8F3B515-23D4-D418-AD7F-CFDF39F950D1}"/>
              </a:ext>
            </a:extLst>
          </p:cNvPr>
          <p:cNvSpPr/>
          <p:nvPr/>
        </p:nvSpPr>
        <p:spPr>
          <a:xfrm>
            <a:off x="161192" y="3468401"/>
            <a:ext cx="10445809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Disposición al cambio/Change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Readiness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Análisis prospectivo y entorno/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Foresight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Context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Analysis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   Estrategia y Modelo Organizacional /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Strategy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4.   Cultura y liderazgo/Culture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Leadership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5.   Competencias esenciales/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Historical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Core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Competences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6.   Perfil de personas/People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Profile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(opcional)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7.   Transformación digital/ Digital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Transformation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8.    Herramientas estratégicas integradas/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Integrated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Strategic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Toolset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9.    Innovación y Creatividad Adaptativa /Adaptive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Innovation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Creativity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10.  Adecuación de la gestión (visiones)/Management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Fit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(interviews)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11.  Exigencias mercados inversionistas extranjeros/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Foreign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Investor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Requirements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457200" indent="-4572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Cumplimiento normativa/buenas prácticas rubro/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Regulatory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Compliance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Best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Practices</a:t>
            </a: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Performance en prácticas de ingeniería/técnicas del rubro</a:t>
            </a:r>
          </a:p>
          <a:p>
            <a:pPr marL="342900" indent="-3429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Situación y proyección económico/financiera</a:t>
            </a:r>
          </a:p>
        </p:txBody>
      </p:sp>
    </p:spTree>
    <p:extLst>
      <p:ext uri="{BB962C8B-B14F-4D97-AF65-F5344CB8AC3E}">
        <p14:creationId xmlns:p14="http://schemas.microsoft.com/office/powerpoint/2010/main" val="168368735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628D-FE28-A83F-8333-87B059B3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73DA4-F3CE-78FB-1358-FADA6F1F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51" y="625325"/>
            <a:ext cx="7620047" cy="72422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9 – Innovación y Creatividad Adaptativa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Adaptive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Creativity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B3A03D9-E379-3D7B-D348-9BBFD3E1AC3A}"/>
              </a:ext>
            </a:extLst>
          </p:cNvPr>
          <p:cNvSpPr/>
          <p:nvPr/>
        </p:nvSpPr>
        <p:spPr>
          <a:xfrm>
            <a:off x="481777" y="1668308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Evalúa la capacidad de generar innovación incremental y radical.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MX" altLang="es-PE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Instrumentos: evidencia de capacidades en la materia en </a:t>
            </a:r>
            <a:r>
              <a:rPr kumimoji="0" lang="es-MX" altLang="es-PE" sz="198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CFR</a:t>
            </a: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(casos, procesos y embudo de la innovación), entrevistas, encuesta de cultura, </a:t>
            </a:r>
            <a:r>
              <a:rPr kumimoji="0" lang="es-MX" altLang="es-PE" sz="198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Reverse </a:t>
            </a:r>
            <a:r>
              <a:rPr kumimoji="0" lang="es-MX" altLang="es-PE" sz="1984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Innovation</a:t>
            </a:r>
            <a:r>
              <a:rPr kumimoji="0" lang="es-MX" altLang="es-PE" sz="198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s-MX" altLang="es-PE" sz="198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 innovación que nace para mercados emergentes y luego escala a desarrollados.” </a:t>
            </a:r>
            <a:r>
              <a:rPr kumimoji="0" lang="es-MX" altLang="es-PE" sz="198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Vijay</a:t>
            </a:r>
            <a:r>
              <a:rPr kumimoji="0" lang="es-MX" altLang="es-PE" sz="198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98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Govindarajan</a:t>
            </a: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 y la </a:t>
            </a:r>
            <a:r>
              <a:rPr kumimoji="0" lang="es-MX" altLang="es-PE" sz="198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versión chilena “</a:t>
            </a:r>
            <a:r>
              <a:rPr kumimoji="0" lang="es-MX" altLang="es-PE" sz="1984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innovación adaptativa anticipativa IAA (ante escasez o crisis) </a:t>
            </a: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(1)”, análisis de proyectos y organización, mapa de ideas.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Resultado: índice de innovación y focos de oportunidad.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EN: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Assesses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ability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generate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incremental and radical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innovation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Tools: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portfolio, idea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map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creative workshops.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Outcome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innovation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index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opportunity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s-MX" altLang="es-PE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hotspots</a:t>
            </a:r>
            <a:r>
              <a:rPr kumimoji="0" lang="es-MX" altLang="es-PE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51EE14-2B63-3D43-14A8-5C3370604C3F}"/>
              </a:ext>
            </a:extLst>
          </p:cNvPr>
          <p:cNvSpPr txBox="1"/>
          <p:nvPr/>
        </p:nvSpPr>
        <p:spPr>
          <a:xfrm>
            <a:off x="345251" y="6537494"/>
            <a:ext cx="10346562" cy="80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(1) Innovación y Creatividad Adaptativa. Se evalúa capacidad de innovar ante escasez o crisis (componente adaptativo más profundo del sistema organizacional chileno). Fundamento: </a:t>
            </a:r>
            <a:r>
              <a:rPr kumimoji="0" lang="es-MX" sz="1543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Cardoen</a:t>
            </a:r>
            <a:r>
              <a:rPr kumimoji="0" lang="es-MX" sz="154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Aravena, Lautaro, L’Huillier perfil ZTE, </a:t>
            </a:r>
            <a:r>
              <a:rPr kumimoji="0" lang="es-MX" sz="1543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</a:t>
            </a:r>
            <a:r>
              <a:rPr kumimoji="0" lang="es-MX" sz="154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—y Comunidades Fraternas y Resilientes (CFR).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ED91C-585B-E12F-1036-5B80D851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9740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82C19-14CF-FFAB-332C-B1504462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6935E-C800-2017-E12F-560BC560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82" y="366691"/>
            <a:ext cx="5318158" cy="724225"/>
          </a:xfrm>
        </p:spPr>
        <p:txBody>
          <a:bodyPr>
            <a:noAutofit/>
          </a:bodyPr>
          <a:lstStyle/>
          <a:p>
            <a: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  <a:t>Las 7 etapas </a:t>
            </a:r>
            <a:r>
              <a:rPr lang="es-MX" altLang="es-P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8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altLang="es-PE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 7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lang="es-MX" altLang="es-PE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Stages</a:t>
            </a:r>
            <a:endParaRPr lang="es-ES" sz="1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AF896DF-3EA0-5299-E1B7-58AD7202185B}"/>
              </a:ext>
            </a:extLst>
          </p:cNvPr>
          <p:cNvSpPr/>
          <p:nvPr/>
        </p:nvSpPr>
        <p:spPr>
          <a:xfrm>
            <a:off x="94343" y="1144465"/>
            <a:ext cx="10417627" cy="45243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Screening inicial: mapa rápido de brechas/urgencias.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2.   Diagnóstico CAM+: nivel de madurez adaptativa en 12 áreas opcionales.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   Definición Estrategia anticipativa: objetivos/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KPIs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canvas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iniciativas,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quick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wins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Gob. anticipativa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Diseño intervención anticipativa: Kotter/mapeo, coaching, diseño acciones y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Lean–Agile, 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5.  Implementación adaptativa: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change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Mgmt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coaching, BSC adaptativos,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MVPs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Feedback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loops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(PDCA (</a:t>
            </a:r>
            <a:r>
              <a:rPr kumimoji="0" lang="es-MX" altLang="es-PE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Plan, Hacer, Verificar, </a:t>
            </a:r>
            <a:r>
              <a:rPr kumimoji="0" lang="es-MX" altLang="es-PE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Act</a:t>
            </a:r>
            <a:r>
              <a:rPr kumimoji="0" lang="es-MX" altLang="es-PE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r>
              <a:rPr lang="es-MX" altLang="es-PE" sz="16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Kaizen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), </a:t>
            </a:r>
            <a:r>
              <a:rPr kumimoji="0" lang="es-MX" altLang="es-PE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Nudge</a:t>
            </a:r>
            <a:r>
              <a:rPr kumimoji="0" lang="es-MX" altLang="es-PE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Management, PMO light, innovación en escasez, CFR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6.   Consolidación cultural: coaching/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mentoring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CFR/grupos conocimiento, liderazgo.</a:t>
            </a:r>
          </a:p>
          <a:p>
            <a:pPr marL="377979" marR="0" lvl="0" indent="-377979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Evaluación y ajuste: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KPIs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revisiones de procesos Lean (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Kaizen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), gestión de brechas, CAM+, ajuste.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altLang="es-PE" sz="18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alt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 </a:t>
            </a:r>
          </a:p>
          <a:p>
            <a:pPr marL="0" marR="0" lvl="0" indent="0" algn="just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1)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Initial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screening · 2) CAM+ diagnosis · 3)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Anticipatory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strategy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· 4)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Intervention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· 5) Adaptive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implementation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· 6) Cultural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consolidation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· 7)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Evaluation</a:t>
            </a:r>
            <a:r>
              <a:rPr kumimoji="0" lang="es-MX" alt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</a:t>
            </a:r>
            <a:r>
              <a:rPr kumimoji="0" lang="es-MX" alt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tuning</a:t>
            </a:r>
            <a:endParaRPr kumimoji="0" lang="es-MX" alt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981ADD62-72AD-A3A6-498E-6B3007B4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5" y="5835765"/>
            <a:ext cx="10079567" cy="15872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164DD0-967F-3FA0-2A4B-28441606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7" name="Imagen 6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189536B7-5021-5654-D32E-015A8CF1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82" y="3563779"/>
            <a:ext cx="3277560" cy="13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20489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CA48C-4CA3-E8DC-4CC1-1CB6A8E9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3CEBD-7067-D5D8-2EF4-F8071F830403}"/>
              </a:ext>
            </a:extLst>
          </p:cNvPr>
          <p:cNvSpPr txBox="1">
            <a:spLocks/>
          </p:cNvSpPr>
          <p:nvPr/>
        </p:nvSpPr>
        <p:spPr>
          <a:xfrm>
            <a:off x="1241817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Arquitectura de integración para el directorio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8AC48-B048-5D12-5772-3AB66282378E}"/>
              </a:ext>
            </a:extLst>
          </p:cNvPr>
          <p:cNvSpPr txBox="1">
            <a:spLocks/>
          </p:cNvSpPr>
          <p:nvPr/>
        </p:nvSpPr>
        <p:spPr>
          <a:xfrm>
            <a:off x="239484" y="1406506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qué sirve: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Integrar las </a:t>
            </a: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14 capas críticas del negocio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en una sola conversación de directorio.</a:t>
            </a:r>
          </a:p>
          <a:p>
            <a:pPr lvl="0"/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Hacer visibles impactos cruzados entre capas y decisiones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Evitar incoherencias estratégicas tempranas.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Cuándo se usa: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Directorios con: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inversión relevante,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TD con impacto estratégico,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riesgo regulatorio o reputacional.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Qué NO es: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 es consultoría funcional.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 reemplaza expertos.</a:t>
            </a:r>
          </a:p>
          <a:p>
            <a:pPr lvl="0"/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Integra lo que hoy está fragmentado.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2735BF-6CEE-D0E4-D24E-AD2AF427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22CBC7-50C9-3FC0-2B1F-9FC6DC01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080528"/>
            <a:ext cx="4464957" cy="35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3294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1249E-1C3C-3E05-EB97-159F109A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CF7E8-BB55-7FCD-FD87-4719BAD16ACB}"/>
              </a:ext>
            </a:extLst>
          </p:cNvPr>
          <p:cNvSpPr txBox="1">
            <a:spLocks/>
          </p:cNvSpPr>
          <p:nvPr/>
        </p:nvSpPr>
        <p:spPr>
          <a:xfrm>
            <a:off x="904360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1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CL" sz="2400" dirty="0"/>
              <a:t>Producto 2: Estrategia + TD integrada</a:t>
            </a:r>
            <a:endParaRPr lang="es-CL" sz="1600" dirty="0"/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1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670C95-B552-07D4-C812-2C923DF239E6}"/>
              </a:ext>
            </a:extLst>
          </p:cNvPr>
          <p:cNvSpPr txBox="1">
            <a:spLocks/>
          </p:cNvSpPr>
          <p:nvPr/>
        </p:nvSpPr>
        <p:spPr>
          <a:xfrm>
            <a:off x="52613" y="1150689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Cuando la tecnología cambia la estrategia</a:t>
            </a: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qué sirve: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Diseñar </a:t>
            </a: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estrategia y TD juntas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no en secuencia.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Identificar:</a:t>
            </a:r>
          </a:p>
          <a:p>
            <a:pPr lvl="1"/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qué estrategias nuevas habilita la TD,</a:t>
            </a:r>
          </a:p>
          <a:p>
            <a:pPr lvl="1"/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usar herramientas TD para 5 condiciones implementación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qué inversiones digitales </a:t>
            </a: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 agregan valor estratégico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Cuándo se usa: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Industria intensiva en activos (</a:t>
            </a:r>
            <a:r>
              <a:rPr lang="es-MX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TD que no cambia la estrategia solo encarece).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Servicios financieros / seguros.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Empresas con TD costosa y poco impacto</a:t>
            </a:r>
          </a:p>
          <a:p>
            <a:pPr marL="0" lvl="0" indent="0">
              <a:buNone/>
            </a:pP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(ejemplo suite SEM </a:t>
            </a:r>
            <a:r>
              <a:rPr lang="es-CL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Salco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/Brand).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Origen: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Este vacío conceptual llevó al </a:t>
            </a: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libro “Estrategias de Transformación Digital publicado por </a:t>
            </a:r>
            <a:r>
              <a:rPr lang="es-CL" sz="2000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Penguin</a:t>
            </a: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”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43B49B-5E01-B9C4-06C7-CEFD0FD4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745E84-9C4B-1AA5-DD06-A68395A8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81" y="1388589"/>
            <a:ext cx="2762157" cy="3119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CF33B0-61D6-7F60-8C6C-817D6C47B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5198512"/>
            <a:ext cx="4514169" cy="11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2758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D044-2C90-DCE8-C9BE-91D494E6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3868D-6FAB-89F0-72D9-C327EC9D0205}"/>
              </a:ext>
            </a:extLst>
          </p:cNvPr>
          <p:cNvSpPr txBox="1">
            <a:spLocks/>
          </p:cNvSpPr>
          <p:nvPr/>
        </p:nvSpPr>
        <p:spPr bwMode="auto">
          <a:xfrm>
            <a:off x="9080246" y="6950701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1007943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fld id="{267E9414-D819-4ECE-9B81-491C91F4A606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rPr>
              <a:pPr marL="191159" indent="-191159" algn="ctr" defTabSz="1007943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t>2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C572CB-3FFB-5243-ECD7-8BEEA9DEF5A6}"/>
              </a:ext>
            </a:extLst>
          </p:cNvPr>
          <p:cNvSpPr txBox="1"/>
          <p:nvPr/>
        </p:nvSpPr>
        <p:spPr>
          <a:xfrm>
            <a:off x="273587" y="425496"/>
            <a:ext cx="67077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007943">
              <a:lnSpc>
                <a:spcPct val="150000"/>
              </a:lnSpc>
              <a:defRPr/>
            </a:pPr>
            <a:r>
              <a:rPr lang="es-ES" sz="2000" kern="0" dirty="0">
                <a:solidFill>
                  <a:srgbClr val="FFFFFF"/>
                </a:solidFill>
                <a:latin typeface="Arial" charset="0"/>
                <a:ea typeface="MS PGothic" panose="020B0600070205080204" pitchFamily="34" charset="-128"/>
                <a:cs typeface="Arial" charset="0"/>
              </a:rPr>
              <a:t>Contenidos.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ES" sz="2000" kern="0" dirty="0">
              <a:solidFill>
                <a:srgbClr val="FFFFFF"/>
              </a:solidFill>
              <a:latin typeface="Arial" charset="0"/>
              <a:ea typeface="MS PGothic" panose="020B0600070205080204" pitchFamily="34" charset="-128"/>
              <a:cs typeface="Arial" charset="0"/>
            </a:endParaRP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¿Por qué un GL 2.0?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 Propuesta de valor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Nuestro equipo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CL" sz="2000" kern="0" dirty="0">
              <a:solidFill>
                <a:srgbClr val="FFFFFF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187396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F396-BC0F-732F-B08C-0D92D725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CDB30-D10E-E5C1-630F-0F8649E7399C}"/>
              </a:ext>
            </a:extLst>
          </p:cNvPr>
          <p:cNvSpPr txBox="1">
            <a:spLocks/>
          </p:cNvSpPr>
          <p:nvPr/>
        </p:nvSpPr>
        <p:spPr>
          <a:xfrm>
            <a:off x="1100303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Producto 3: Arquitectura de inversión y CAPEX</a:t>
            </a: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C74F8-F192-74DA-1605-856A2BD525AB}"/>
              </a:ext>
            </a:extLst>
          </p:cNvPr>
          <p:cNvSpPr txBox="1">
            <a:spLocks/>
          </p:cNvSpPr>
          <p:nvPr/>
        </p:nvSpPr>
        <p:spPr>
          <a:xfrm>
            <a:off x="205013" y="1125289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Decidir bien antes de ejecutar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qué sirve: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Ordenar decisiones de: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CAPEX físico,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CAPEX digital,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OPEX futuro,</a:t>
            </a:r>
            <a:b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 una sola lógica estratégica.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Evitar: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sobreinversión,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rigidez futura (costos variables, capacidad adaptación),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costos hundidos innecesarios.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Cuándo se usa: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Infraestructura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Minería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Industria pesada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Holdings con múltiples unidades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8F0920-92E1-F78F-A27A-B71110C0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19EF58-D391-3A23-0D86-1ED48D63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0575"/>
            <a:ext cx="4829494" cy="271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C6C16F0D-A7BF-81B6-A9A6-46FD34BA7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834514"/>
            <a:ext cx="4726439" cy="25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9862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60C4-14C4-9CBD-2F8E-A9A9A638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D5101-9958-63A3-51C5-1AAAD1C3E59A}"/>
              </a:ext>
            </a:extLst>
          </p:cNvPr>
          <p:cNvSpPr txBox="1">
            <a:spLocks/>
          </p:cNvSpPr>
          <p:nvPr/>
        </p:nvSpPr>
        <p:spPr>
          <a:xfrm>
            <a:off x="316531" y="76182"/>
            <a:ext cx="7996187" cy="7499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Producto 4: Proyectos ordenadores (territorio / permisos)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C31DE5-C837-76C9-C906-6ED480406D90}"/>
              </a:ext>
            </a:extLst>
          </p:cNvPr>
          <p:cNvSpPr txBox="1">
            <a:spLocks/>
          </p:cNvSpPr>
          <p:nvPr/>
        </p:nvSpPr>
        <p:spPr>
          <a:xfrm>
            <a:off x="166913" y="1359333"/>
            <a:ext cx="6056087" cy="5993967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Diseñar para evitar conflicto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qué sirve: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Resolver: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gobernanza,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permisos,</a:t>
            </a:r>
          </a:p>
          <a:p>
            <a:pPr lvl="1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compatibilidad territorial,</a:t>
            </a:r>
            <a:b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antes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 lanzar proyectos.</a:t>
            </a:r>
          </a:p>
          <a:p>
            <a:pPr lvl="1"/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Ejemplo: ecoparques, </a:t>
            </a:r>
            <a:r>
              <a:rPr lang="es-CL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hubs</a:t>
            </a: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productivos, </a:t>
            </a:r>
          </a:p>
          <a:p>
            <a:pPr marL="0" lvl="0" indent="0">
              <a:buNone/>
            </a:pPr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infraestructura compartida.</a:t>
            </a:r>
          </a:p>
          <a:p>
            <a:pPr marL="0" indent="0">
              <a:buNone/>
            </a:pPr>
            <a:endParaRPr lang="es-CL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es-CL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Cuándo se usa:</a:t>
            </a:r>
            <a:endParaRPr lang="es-CL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Proyectos sensibles social o ambientalmente.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Sectores regulados.</a:t>
            </a:r>
          </a:p>
          <a:p>
            <a:pPr lvl="0"/>
            <a:r>
              <a:rPr lang="es-CL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Territorios complejos.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DCEF24-6E4E-C297-30E3-68439C3E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10" name="Imagen 9" descr="Una caricatura de una ciudad&#10;&#10;El contenido generado por IA puede ser incorrecto.">
            <a:extLst>
              <a:ext uri="{FF2B5EF4-FFF2-40B4-BE49-F238E27FC236}">
                <a16:creationId xmlns:a16="http://schemas.microsoft.com/office/drawing/2014/main" id="{1A9EC111-000D-7A3C-232C-5FDF950C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50" y="5604678"/>
            <a:ext cx="4299289" cy="1801539"/>
          </a:xfrm>
          <a:prstGeom prst="rect">
            <a:avLst/>
          </a:prstGeom>
        </p:spPr>
      </p:pic>
      <p:pic>
        <p:nvPicPr>
          <p:cNvPr id="12" name="Imagen 11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A2397B6D-C000-E9D1-A4F2-768441B71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39" y="1151491"/>
            <a:ext cx="2946046" cy="4427787"/>
          </a:xfrm>
          <a:prstGeom prst="rect">
            <a:avLst/>
          </a:prstGeom>
        </p:spPr>
      </p:pic>
      <p:pic>
        <p:nvPicPr>
          <p:cNvPr id="13" name="Imagen 12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6DAE1022-1F2F-DDA7-4D71-ACEEF52B2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850" y="2705100"/>
            <a:ext cx="1317235" cy="26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9478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FC18-9575-2A69-6EAD-184BF081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EB8E4-3E85-6D4D-ADBA-C0BA4C6CA90A}"/>
              </a:ext>
            </a:extLst>
          </p:cNvPr>
          <p:cNvSpPr txBox="1">
            <a:spLocks/>
          </p:cNvSpPr>
          <p:nvPr/>
        </p:nvSpPr>
        <p:spPr bwMode="auto">
          <a:xfrm>
            <a:off x="9080246" y="6950701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1007943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fld id="{267E9414-D819-4ECE-9B81-491C91F4A606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rPr>
              <a:pPr marL="191159" indent="-191159" algn="ctr" defTabSz="1007943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t>22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102778-0BA4-3930-D30E-1BF53CFE5759}"/>
              </a:ext>
            </a:extLst>
          </p:cNvPr>
          <p:cNvSpPr txBox="1"/>
          <p:nvPr/>
        </p:nvSpPr>
        <p:spPr>
          <a:xfrm>
            <a:off x="273587" y="425496"/>
            <a:ext cx="67077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007943">
              <a:lnSpc>
                <a:spcPct val="150000"/>
              </a:lnSpc>
              <a:defRPr/>
            </a:pPr>
            <a:r>
              <a:rPr lang="es-ES" sz="2000" kern="0" dirty="0">
                <a:solidFill>
                  <a:srgbClr val="FFFFFF"/>
                </a:solidFill>
                <a:latin typeface="Arial" charset="0"/>
                <a:ea typeface="MS PGothic" panose="020B0600070205080204" pitchFamily="34" charset="-128"/>
                <a:cs typeface="Arial" charset="0"/>
              </a:rPr>
              <a:t>Contenidos.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ES" sz="2000" kern="0" dirty="0">
              <a:solidFill>
                <a:srgbClr val="FFFFFF"/>
              </a:solidFill>
              <a:latin typeface="Arial" charset="0"/>
              <a:ea typeface="MS PGothic" panose="020B0600070205080204" pitchFamily="34" charset="-128"/>
              <a:cs typeface="Arial" charset="0"/>
            </a:endParaRP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¿Por qué un GL 2.0?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 Propuesta de valor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Nuestro equipo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CL" sz="2000" kern="0" dirty="0">
              <a:solidFill>
                <a:srgbClr val="FFFFFF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630601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9AAC436-224D-4B2E-866A-DEB6F158E70D}"/>
              </a:ext>
            </a:extLst>
          </p:cNvPr>
          <p:cNvGraphicFramePr>
            <a:graphicFrameLocks noGrp="1"/>
          </p:cNvGraphicFramePr>
          <p:nvPr/>
        </p:nvGraphicFramePr>
        <p:xfrm>
          <a:off x="171636" y="1677122"/>
          <a:ext cx="10470973" cy="5654363"/>
        </p:xfrm>
        <a:graphic>
          <a:graphicData uri="http://schemas.openxmlformats.org/drawingml/2006/table">
            <a:tbl>
              <a:tblPr/>
              <a:tblGrid>
                <a:gridCol w="1091887">
                  <a:extLst>
                    <a:ext uri="{9D8B030D-6E8A-4147-A177-3AD203B41FA5}">
                      <a16:colId xmlns:a16="http://schemas.microsoft.com/office/drawing/2014/main" val="4071168769"/>
                    </a:ext>
                  </a:extLst>
                </a:gridCol>
                <a:gridCol w="4037754">
                  <a:extLst>
                    <a:ext uri="{9D8B030D-6E8A-4147-A177-3AD203B41FA5}">
                      <a16:colId xmlns:a16="http://schemas.microsoft.com/office/drawing/2014/main" val="2888488341"/>
                    </a:ext>
                  </a:extLst>
                </a:gridCol>
                <a:gridCol w="1163195">
                  <a:extLst>
                    <a:ext uri="{9D8B030D-6E8A-4147-A177-3AD203B41FA5}">
                      <a16:colId xmlns:a16="http://schemas.microsoft.com/office/drawing/2014/main" val="114422086"/>
                    </a:ext>
                  </a:extLst>
                </a:gridCol>
                <a:gridCol w="4178137">
                  <a:extLst>
                    <a:ext uri="{9D8B030D-6E8A-4147-A177-3AD203B41FA5}">
                      <a16:colId xmlns:a16="http://schemas.microsoft.com/office/drawing/2014/main" val="3409773754"/>
                    </a:ext>
                  </a:extLst>
                </a:gridCol>
              </a:tblGrid>
              <a:tr h="1247454"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ES_tradnl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GASTON L’HUILLIER TRONCOSO</a:t>
                      </a: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 Principal de Groupe Loyal</a:t>
                      </a: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Ingeniero Civil Industrial y Magister en Economía, </a:t>
                      </a:r>
                      <a:r>
                        <a:rPr kumimoji="0" lang="es-ES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U.Chile</a:t>
                      </a: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Mas de 500 proyectos en diseño y cambio organizacional y cultural. Director Ejecutivo Proyecto País CI, Presidente Fundación para el Desarrollo Descentralizado </a:t>
                      </a:r>
                      <a:r>
                        <a:rPr kumimoji="0" lang="es-ES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ChileconTodo</a:t>
                      </a: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altLang="es-CL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GUILLERMO MUÑOZ HERRERA</a:t>
                      </a:r>
                      <a:endParaRPr kumimoji="0" lang="es-ES" altLang="es-C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Socio de Groupe Loyal. Experto en Estrategia de Transformación Digital. </a:t>
                      </a:r>
                      <a:r>
                        <a:rPr kumimoji="0" lang="es-ES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Ingeniero en Informática, </a:t>
                      </a:r>
                      <a:r>
                        <a:rPr kumimoji="0" lang="es-ES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U.de</a:t>
                      </a:r>
                      <a:r>
                        <a:rPr kumimoji="0" lang="es-ES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Concepción, Chile. Diplomado en Consultoría y Coaching, Universidad Alberto Hurtado, Chile. Diplomado General Management, Pontificia Universidad Católica de Chile. </a:t>
                      </a: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556735"/>
                  </a:ext>
                </a:extLst>
              </a:tr>
              <a:tr h="1402291"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altLang="es-C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altLang="es-CL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JULIO MUÑOZ DIAZ </a:t>
                      </a: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Consultor asociado experto en prospectiva, estrategia, políticas públicas y desarrollo territorial. Master en Gerencia y Políticas Públicas UAI, Ing. Civil Industrial, Gestión Estratégica del Desarrollo local y Regional, Cepal.  Director Ing. Civil Industrial UST Talca,  fue Docente y Director Ejec.Prog.Magister Gerencia y Políticas Públicas U. Talca Asesor organismos nacionales e internacionales</a:t>
                      </a: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RAFAEL SOTIL BIDART</a:t>
                      </a: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 de Groupe Loyal</a:t>
                      </a:r>
                      <a:endParaRPr kumimoji="0" lang="es-CL" altLang="es-CL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Ingeniero Civil Industrial de la U. Chile. MBA - AB Freeman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School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of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 Business Tulane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University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. Certificado como Coach Ontológico-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Newfield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 Network 2008. Diplomado de Liderazgo Estratégico y Coaching, Universidad Adolfo Ibáñez 2007.MBA- Universidad de Chile, 2000.MBA- AB Freeman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School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of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 Business Tulane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University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. Diplomado en Finanzas Corporativas, Universidad Adolfo Ibáñez.</a:t>
                      </a: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es-CL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354448"/>
                  </a:ext>
                </a:extLst>
              </a:tr>
              <a:tr h="2949105"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GASTON L’HUILLIER  CHAPARRO</a:t>
                      </a: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C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Magister Gestión de Operaciones, </a:t>
                      </a:r>
                      <a:r>
                        <a:rPr kumimoji="0" lang="es-C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Ing.Civil</a:t>
                      </a:r>
                      <a:r>
                        <a:rPr kumimoji="0" lang="es-C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Computación, </a:t>
                      </a:r>
                      <a:r>
                        <a:rPr kumimoji="0" lang="es-C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U.Chile</a:t>
                      </a:r>
                      <a:r>
                        <a:rPr kumimoji="0" lang="es-C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Posee 6 patentes USA, 8 artículos revistas ISI, 5 capítulos de libros sobre inteligencia artificial, minería de datos e inteligencia de negocios, artículos en 13 conferencias internacionales y workshops en inteligencia artificial y minería de datos. Premiado múltiples veces: como inventor del año en Groupon, Inc., mejor profesor </a:t>
                      </a:r>
                      <a:r>
                        <a:rPr kumimoji="0" lang="es-C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</a:t>
                      </a:r>
                      <a:r>
                        <a:rPr kumimoji="0" lang="es-C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-time, </a:t>
                      </a:r>
                      <a:r>
                        <a:rPr kumimoji="0" lang="es-C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Depto</a:t>
                      </a:r>
                      <a:r>
                        <a:rPr kumimoji="0" lang="es-C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Ing. Industrial, Univ. de Chile.</a:t>
                      </a:r>
                      <a:r>
                        <a:rPr kumimoji="0" lang="es-MX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MX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MX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s-MX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MAURICE FILIPPI RADEMACHER, </a:t>
                      </a: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50000"/>
                        <a:buFontTx/>
                        <a:buNone/>
                        <a:tabLst/>
                      </a:pP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Consultor Asociado de Groupe </a:t>
                      </a:r>
                      <a:r>
                        <a:rPr kumimoji="0" lang="es-ES_tradnl" altLang="es-C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Loyalexperto</a:t>
                      </a:r>
                      <a:r>
                        <a:rPr kumimoji="0" lang="es-ES_tradnl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costeo por actividad, </a:t>
                      </a: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Ingeniero Civil Industrial. Magister en Ingeniería Civil Industrial, de la Universidad de Chile. </a:t>
                      </a: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81050"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7810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78105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s-ES" altLang="es-C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85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5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42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42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altLang="es-C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EDITH WILSON PORTER </a:t>
                      </a: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C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Abogado, Universidad Diego Portales,. MDE, Master en Derecho de la Empresa U. Andes. Diplomado en Sociedades y Financiamiento U. Andes</a:t>
                      </a: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.</a:t>
                      </a:r>
                      <a:endParaRPr kumimoji="0" lang="es-CL" altLang="es-C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_tradnl" altLang="es-C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_tradnl" altLang="es-C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_tradnl" altLang="es-C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_tradnl" altLang="es-C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CL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PABLO VEGA BUCCICARDI</a:t>
                      </a:r>
                      <a:endParaRPr kumimoji="0" lang="es-ES" altLang="es-C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Consultor Asociado de Groupe Loyal</a:t>
                      </a:r>
                      <a:endParaRPr kumimoji="0" lang="es-CL" altLang="es-C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21E2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MBA, 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Universidad del Desarrollo. </a:t>
                      </a:r>
                      <a:r>
                        <a:rPr kumimoji="0" lang="es-CL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Babson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es-CL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Entrepreneurship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es-CL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Program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es-CL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Babson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es-CL" altLang="es-C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College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, EEUU. </a:t>
                      </a:r>
                    </a:p>
                    <a:p>
                      <a:pPr marL="0" marR="0" lvl="0" indent="0" algn="just" defTabSz="7810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Diplomado en Gestión Estratégica, Pontificia Universidad Católica.  </a:t>
                      </a:r>
                      <a:r>
                        <a:rPr kumimoji="0" lang="es-CL" altLang="es-C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1E2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Tahoma" panose="020B0604030504040204" pitchFamily="34" charset="0"/>
                        </a:rPr>
                        <a:t>Psicólogo, Universidad Central de Chile. Gerente General de CIVE</a:t>
                      </a:r>
                    </a:p>
                  </a:txBody>
                  <a:tcPr marL="86204" marR="86204" marT="43102" marB="431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916415"/>
                  </a:ext>
                </a:extLst>
              </a:tr>
            </a:tbl>
          </a:graphicData>
        </a:graphic>
      </p:graphicFrame>
      <p:sp>
        <p:nvSpPr>
          <p:cNvPr id="9" name="Título 2">
            <a:extLst>
              <a:ext uri="{FF2B5EF4-FFF2-40B4-BE49-F238E27FC236}">
                <a16:creationId xmlns:a16="http://schemas.microsoft.com/office/drawing/2014/main" id="{E7FB96F2-36FB-4A25-A5EE-C1519481F631}"/>
              </a:ext>
            </a:extLst>
          </p:cNvPr>
          <p:cNvSpPr txBox="1">
            <a:spLocks/>
          </p:cNvSpPr>
          <p:nvPr/>
        </p:nvSpPr>
        <p:spPr>
          <a:xfrm>
            <a:off x="1286081" y="403533"/>
            <a:ext cx="8121401" cy="839964"/>
          </a:xfrm>
          <a:prstGeom prst="rect">
            <a:avLst/>
          </a:prstGeom>
        </p:spPr>
        <p:txBody>
          <a:bodyPr lIns="86204" tIns="49158" rIns="43102" bIns="49158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0" i="0" kern="1200" cap="none" spc="0">
                <a:ln>
                  <a:noFill/>
                </a:ln>
                <a:solidFill>
                  <a:srgbClr val="0F4A89"/>
                </a:solidFill>
                <a:effectLst/>
                <a:latin typeface="Helvetica Neue LT Std 55 Roman"/>
                <a:ea typeface="+mj-ea"/>
                <a:cs typeface="Helvetica Neue LT Std 55 Roman"/>
              </a:defRPr>
            </a:lvl1pPr>
            <a:extLst/>
          </a:lstStyle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Quienes somos: Equipo directivo</a:t>
            </a:r>
          </a:p>
        </p:txBody>
      </p:sp>
      <p:pic>
        <p:nvPicPr>
          <p:cNvPr id="48148" name="Imagen 1">
            <a:extLst>
              <a:ext uri="{FF2B5EF4-FFF2-40B4-BE49-F238E27FC236}">
                <a16:creationId xmlns:a16="http://schemas.microsoft.com/office/drawing/2014/main" id="{EB780C4C-BC74-4D3B-A4F1-12A78BB3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678845"/>
            <a:ext cx="1024565" cy="1209976"/>
          </a:xfrm>
          <a:prstGeom prst="rect">
            <a:avLst/>
          </a:prstGeom>
          <a:noFill/>
          <a:ln w="9525"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Imagen 10" descr="Rafael Sotil.jpg">
            <a:extLst>
              <a:ext uri="{FF2B5EF4-FFF2-40B4-BE49-F238E27FC236}">
                <a16:creationId xmlns:a16="http://schemas.microsoft.com/office/drawing/2014/main" id="{EB737473-C22C-4BD7-BED2-A176304E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88" y="3006118"/>
            <a:ext cx="900240" cy="1122930"/>
          </a:xfrm>
          <a:prstGeom prst="rect">
            <a:avLst/>
          </a:prstGeom>
          <a:noFill/>
          <a:ln w="9525"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Imagen 14" descr="maurice.jpg">
            <a:extLst>
              <a:ext uri="{FF2B5EF4-FFF2-40B4-BE49-F238E27FC236}">
                <a16:creationId xmlns:a16="http://schemas.microsoft.com/office/drawing/2014/main" id="{10148411-2201-4E9C-968D-58C8B3CB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6" y="5802048"/>
            <a:ext cx="1050725" cy="118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3" name="Imagen 15" descr="oz.jpg">
            <a:extLst>
              <a:ext uri="{FF2B5EF4-FFF2-40B4-BE49-F238E27FC236}">
                <a16:creationId xmlns:a16="http://schemas.microsoft.com/office/drawing/2014/main" id="{A74E6109-5770-4626-ADB9-96FCE548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6" y="4365699"/>
            <a:ext cx="1050725" cy="122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4" name="Imagen 18" descr="Edith Wilson.jpg">
            <a:extLst>
              <a:ext uri="{FF2B5EF4-FFF2-40B4-BE49-F238E27FC236}">
                <a16:creationId xmlns:a16="http://schemas.microsoft.com/office/drawing/2014/main" id="{731B558E-1278-41DA-BF8F-53B04B66D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2" y="4390093"/>
            <a:ext cx="907676" cy="100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Marcador de número de diapositiva 3">
            <a:extLst>
              <a:ext uri="{FF2B5EF4-FFF2-40B4-BE49-F238E27FC236}">
                <a16:creationId xmlns:a16="http://schemas.microsoft.com/office/drawing/2014/main" id="{27B51AFD-BF78-47A7-A2EA-EA7882B864D4}"/>
              </a:ext>
            </a:extLst>
          </p:cNvPr>
          <p:cNvSpPr txBox="1">
            <a:spLocks/>
          </p:cNvSpPr>
          <p:nvPr/>
        </p:nvSpPr>
        <p:spPr bwMode="auto">
          <a:xfrm>
            <a:off x="9076746" y="6916237"/>
            <a:ext cx="1224947" cy="25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marR="0" lvl="0" indent="-191159" algn="ctr" defTabSz="46922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8C7D1F-1895-45C1-B58D-87950CB425AA}" type="slidenum">
              <a:rPr kumimoji="0" lang="es-ES_tradnl" altLang="es-CL" sz="75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pPr marL="191159" marR="0" lvl="0" indent="-191159" algn="ctr" defTabSz="46922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_tradnl" altLang="es-CL" sz="75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8156" name="Imagen 16">
            <a:extLst>
              <a:ext uri="{FF2B5EF4-FFF2-40B4-BE49-F238E27FC236}">
                <a16:creationId xmlns:a16="http://schemas.microsoft.com/office/drawing/2014/main" id="{DF1270A3-1300-41BC-BF5D-5124A90B4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985" y="551226"/>
            <a:ext cx="83996" cy="4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D006AE3-02E6-4A06-BC33-2B0406C806DB}"/>
              </a:ext>
            </a:extLst>
          </p:cNvPr>
          <p:cNvSpPr txBox="1"/>
          <p:nvPr/>
        </p:nvSpPr>
        <p:spPr>
          <a:xfrm>
            <a:off x="7211326" y="607224"/>
            <a:ext cx="2070162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69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33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Presentación corporativa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E26E13C-F9D0-44F3-913F-9276BBFF7EBC}"/>
              </a:ext>
            </a:extLst>
          </p:cNvPr>
          <p:cNvPicPr/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89" y="5802048"/>
            <a:ext cx="892791" cy="98431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1" name="Marcador de número de diapositiva 3">
            <a:extLst>
              <a:ext uri="{FF2B5EF4-FFF2-40B4-BE49-F238E27FC236}">
                <a16:creationId xmlns:a16="http://schemas.microsoft.com/office/drawing/2014/main" id="{29A95C35-D21B-4342-9E24-F8CC38080188}"/>
              </a:ext>
            </a:extLst>
          </p:cNvPr>
          <p:cNvSpPr txBox="1">
            <a:spLocks/>
          </p:cNvSpPr>
          <p:nvPr/>
        </p:nvSpPr>
        <p:spPr bwMode="auto">
          <a:xfrm>
            <a:off x="9031415" y="7008449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marR="0" lvl="0" indent="-191159" algn="ctr" defTabSz="46922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82A4D-CCE1-458E-94ED-184C52573883}" type="slidenum">
              <a:rPr kumimoji="0" lang="es-ES_tradnl" altLang="es-CL" sz="7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pPr marL="191159" marR="0" lvl="0" indent="-191159" algn="ctr" defTabSz="46922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_tradnl" altLang="es-CL" sz="7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538D7D-F8CF-467B-B4DF-7ACC54F5E4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8537" r="24145"/>
          <a:stretch/>
        </p:blipFill>
        <p:spPr>
          <a:xfrm rot="5400000">
            <a:off x="158590" y="3012081"/>
            <a:ext cx="1021453" cy="10415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9950F-44F7-4596-BB0B-DDC7A763A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837" y="1664590"/>
            <a:ext cx="900240" cy="116770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9DE6D-ED14-0A4E-A221-5B9405C37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14" y="1023143"/>
            <a:ext cx="10108585" cy="6259395"/>
          </a:xfrm>
          <a:ln>
            <a:noFill/>
          </a:ln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s-CL" altLang="es-PE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Directivos Groupe Loyal: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L</a:t>
            </a:r>
            <a:r>
              <a:rPr lang="es-MX" altLang="es-E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’</a:t>
            </a: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Huillier Troncoso, Socio Principal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Guillermo Muñoz Herrera, Socio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Rafael Sotil Bidart, Socio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Vergara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José Inostroza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s-MX" altLang="es-PE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s-MX" altLang="es-PE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s-MX" altLang="es-PE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s-CL" altLang="es-PE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Consultores Asociados y Gerentes de Proyectos:</a:t>
            </a:r>
            <a:endParaRPr lang="es-CL" altLang="es-PE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Gilberto </a:t>
            </a:r>
            <a:r>
              <a:rPr lang="es-MX" altLang="es-PE" sz="14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Céspedes</a:t>
            </a: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Gamboa, Consultor Asociado especialista en estrategia,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Calidad y Procesos Productivos, mercados IED/internacionales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Edith Wilson Porter, Normas y buenas practicas, M&amp;A, legal corporativa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Elena </a:t>
            </a:r>
            <a:r>
              <a:rPr lang="es-ES" sz="1400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Pailamilla</a:t>
            </a:r>
            <a:r>
              <a:rPr lang="es-E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normas, buenas practicas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Juan Ramón Samaniego S, Consultor Asociado especialista en Benchmarking,</a:t>
            </a:r>
            <a:endParaRPr lang="es-MX" altLang="es-PE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MX" altLang="es-PE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Maurice Filippi R., Gerente de Proyectos especialista en ABC,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s-E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Mario Boada, Consultor especialista en Comunicación Estratégica 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(parcial)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José Ignacio </a:t>
            </a:r>
            <a:r>
              <a:rPr lang="es-ES" altLang="es-PE" sz="1400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Martinez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Directorios, Finanzas, empresas internacionales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Claus Van </a:t>
            </a:r>
            <a:r>
              <a:rPr lang="es-ES" altLang="es-PE" sz="1400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der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Molen, Financiero y riesgos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s-MX" altLang="es-PE" sz="14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Paula Jadue </a:t>
            </a:r>
            <a:r>
              <a:rPr lang="es-MX" altLang="es-PE" sz="1400" b="1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Abuyeres</a:t>
            </a:r>
            <a:r>
              <a:rPr lang="es-MX" altLang="es-PE" sz="14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Gestión Estratégica Sector Público y Procesos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es-ES" altLang="es-PE" sz="140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es-E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1254471-8F44-8F48-88A9-F6FACEB5DDCF}"/>
              </a:ext>
            </a:extLst>
          </p:cNvPr>
          <p:cNvSpPr txBox="1">
            <a:spLocks/>
          </p:cNvSpPr>
          <p:nvPr/>
        </p:nvSpPr>
        <p:spPr>
          <a:xfrm>
            <a:off x="949803" y="194658"/>
            <a:ext cx="8481374" cy="8721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619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1885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619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Quienes somos: Equipo Consultor Groupe Loyal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F29566CC-A37B-2A43-87FB-0584BEB91B10}"/>
              </a:ext>
            </a:extLst>
          </p:cNvPr>
          <p:cNvSpPr txBox="1">
            <a:spLocks/>
          </p:cNvSpPr>
          <p:nvPr/>
        </p:nvSpPr>
        <p:spPr bwMode="auto">
          <a:xfrm>
            <a:off x="9080154" y="6949879"/>
            <a:ext cx="1224947" cy="25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marR="0" lvl="0" indent="-191159" algn="ctr" defTabSz="46922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B0DD8-AAE2-4509-8A4B-057C9060A890}" type="slidenum">
              <a:rPr kumimoji="0" lang="es-ES_tradnl" altLang="es-CL" sz="94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191159" marR="0" lvl="0" indent="-191159" algn="ctr" defTabSz="46922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_tradnl" altLang="es-CL" sz="94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6D98CEA-30F9-4FD9-B060-17515F1743C1}"/>
              </a:ext>
            </a:extLst>
          </p:cNvPr>
          <p:cNvSpPr txBox="1">
            <a:spLocks/>
          </p:cNvSpPr>
          <p:nvPr/>
        </p:nvSpPr>
        <p:spPr>
          <a:xfrm>
            <a:off x="5921162" y="1090616"/>
            <a:ext cx="4720030" cy="5341238"/>
          </a:xfrm>
          <a:prstGeom prst="rect">
            <a:avLst/>
          </a:prstGeom>
          <a:ln>
            <a:noFill/>
          </a:ln>
        </p:spPr>
        <p:txBody>
          <a:bodyPr lIns="98315" tIns="49158" rIns="98315" bIns="4915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Directores Regionales</a:t>
            </a: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Pablo Vega </a:t>
            </a:r>
            <a:r>
              <a:rPr lang="es-ES" altLang="es-PE" sz="1400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Buccicardi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–Perú, Gobierno Corporativo, </a:t>
            </a: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Javier Diaz </a:t>
            </a:r>
            <a:r>
              <a:rPr lang="es-ES" altLang="es-PE" sz="1400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Calderon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-Arica</a:t>
            </a: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Jaime Soto Zura-</a:t>
            </a:r>
            <a:r>
              <a:rPr kumimoji="0" lang="es-ES" alt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Tarapaca</a:t>
            </a:r>
            <a:endParaRPr kumimoji="0" lang="es-ES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Juan  Carlos </a:t>
            </a:r>
            <a:r>
              <a:rPr kumimoji="0" lang="es-ES" alt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Bacovich</a:t>
            </a:r>
            <a:r>
              <a:rPr kumimoji="0" lang="es-ES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K- Antofagasta</a:t>
            </a:r>
            <a:r>
              <a:rPr lang="es-ES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 sostenibilidad</a:t>
            </a:r>
            <a:endParaRPr kumimoji="0" lang="es-ES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Pablo Canobra- Los Lagos/ </a:t>
            </a:r>
            <a:r>
              <a:rPr kumimoji="0" lang="es-ES" altLang="es-P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gte</a:t>
            </a: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ES" altLang="es-P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prooyectos</a:t>
            </a: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MX" altLang="es-PE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Julio Muñoz, Maule, prospectiva</a:t>
            </a:r>
          </a:p>
          <a:p>
            <a:pPr marL="215499" marR="0" lvl="0" indent="-215499" algn="just" defTabSz="86199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Jenny </a:t>
            </a:r>
            <a:r>
              <a:rPr kumimoji="0" lang="es-ES" altLang="es-P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Sauterel</a:t>
            </a:r>
            <a:r>
              <a:rPr kumimoji="0" lang="es-ES" altLang="es-P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Alejandro Rodó-Concepción y Temuco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D9E906-6450-82B5-231B-E0BAC7BE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743" y="4043138"/>
            <a:ext cx="2279456" cy="331094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0A00C1-711D-19FA-858F-B4627FDD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1067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2E26-CC7E-F682-6F06-3227944B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_text">
            <a:extLst>
              <a:ext uri="{FF2B5EF4-FFF2-40B4-BE49-F238E27FC236}">
                <a16:creationId xmlns:a16="http://schemas.microsoft.com/office/drawing/2014/main" id="{E060A960-8BFD-8604-CE6C-4D643A6E5395}"/>
              </a:ext>
            </a:extLst>
          </p:cNvPr>
          <p:cNvSpPr txBox="1">
            <a:spLocks/>
          </p:cNvSpPr>
          <p:nvPr/>
        </p:nvSpPr>
        <p:spPr bwMode="gray">
          <a:xfrm>
            <a:off x="945843" y="2394775"/>
            <a:ext cx="2936643" cy="2029822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5806" tIns="105806" rIns="141075" bIns="70537"/>
          <a:lstStyle/>
          <a:p>
            <a:pPr marL="152361" marR="0" lvl="0" indent="-152361" algn="just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Diseño e implementación de Estrategia</a:t>
            </a:r>
          </a:p>
          <a:p>
            <a:pPr marL="152361" marR="0" lvl="0" indent="-152361" algn="just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Estrategias de transformación digital</a:t>
            </a:r>
          </a:p>
          <a:p>
            <a:pPr marL="152361" marR="0" lvl="0" indent="-152361" algn="just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Prospectiva</a:t>
            </a:r>
          </a:p>
          <a:p>
            <a:pPr marL="152361" indent="-152361" defTabSz="442333">
              <a:buFont typeface="Arial" panose="020B0604020202020204" pitchFamily="34" charset="0"/>
              <a:buChar char="•"/>
              <a:defRPr/>
            </a:pPr>
            <a:r>
              <a:rPr lang="es-CL" altLang="es-PE" sz="12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Benchmarking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Diseño organizacional y organizaciones modelo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Modelos de negocio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Comunicaciones y relacionamiento:</a:t>
            </a:r>
          </a:p>
          <a:p>
            <a:pPr marL="0" marR="0" lvl="0" indent="0" algn="l" defTabSz="44233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echteck 10">
            <a:extLst>
              <a:ext uri="{FF2B5EF4-FFF2-40B4-BE49-F238E27FC236}">
                <a16:creationId xmlns:a16="http://schemas.microsoft.com/office/drawing/2014/main" id="{800E9646-BDEE-26C8-AC1E-77FF4CEE251D}"/>
              </a:ext>
            </a:extLst>
          </p:cNvPr>
          <p:cNvSpPr/>
          <p:nvPr/>
        </p:nvSpPr>
        <p:spPr bwMode="gray">
          <a:xfrm>
            <a:off x="945844" y="1468981"/>
            <a:ext cx="2938454" cy="947569"/>
          </a:xfrm>
          <a:prstGeom prst="rect">
            <a:avLst/>
          </a:prstGeom>
          <a:solidFill>
            <a:srgbClr val="15619B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2150" tIns="0" rIns="0" bIns="0" anchor="ctr"/>
          <a:lstStyle/>
          <a:p>
            <a:pPr marL="0" marR="0" lvl="0" indent="0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Estrategia e innovación</a:t>
            </a:r>
          </a:p>
        </p:txBody>
      </p:sp>
      <p:sp>
        <p:nvSpPr>
          <p:cNvPr id="48" name="Rechteck 10">
            <a:extLst>
              <a:ext uri="{FF2B5EF4-FFF2-40B4-BE49-F238E27FC236}">
                <a16:creationId xmlns:a16="http://schemas.microsoft.com/office/drawing/2014/main" id="{136C20C2-5561-1250-BB3C-912752D60470}"/>
              </a:ext>
            </a:extLst>
          </p:cNvPr>
          <p:cNvSpPr/>
          <p:nvPr/>
        </p:nvSpPr>
        <p:spPr bwMode="gray">
          <a:xfrm>
            <a:off x="4019532" y="1468982"/>
            <a:ext cx="2936643" cy="913318"/>
          </a:xfrm>
          <a:prstGeom prst="rect">
            <a:avLst/>
          </a:prstGeom>
          <a:solidFill>
            <a:srgbClr val="15619B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2150" tIns="0" rIns="0" bIns="0" anchor="ctr"/>
          <a:lstStyle/>
          <a:p>
            <a:pPr marL="0" marR="0" lvl="0" indent="0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CALIDAD, PRODUCTIVIDAD, PROCESOS Y </a:t>
            </a:r>
            <a:r>
              <a:rPr kumimoji="0" lang="es-ES_tradnl" sz="15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TIC’s</a:t>
            </a:r>
            <a:endParaRPr kumimoji="0" lang="es-ES_tradnl" sz="15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9" name="_text">
            <a:extLst>
              <a:ext uri="{FF2B5EF4-FFF2-40B4-BE49-F238E27FC236}">
                <a16:creationId xmlns:a16="http://schemas.microsoft.com/office/drawing/2014/main" id="{BC0C616A-DF87-1D3C-57F5-9AE3E63089D3}"/>
              </a:ext>
            </a:extLst>
          </p:cNvPr>
          <p:cNvSpPr txBox="1">
            <a:spLocks/>
          </p:cNvSpPr>
          <p:nvPr/>
        </p:nvSpPr>
        <p:spPr bwMode="gray">
          <a:xfrm>
            <a:off x="4019532" y="2398072"/>
            <a:ext cx="2936643" cy="203183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5806" tIns="105806" rIns="141075" bIns="70537"/>
          <a:lstStyle/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Gestión </a:t>
            </a:r>
            <a:r>
              <a:rPr lang="es-CL" altLang="es-PE" sz="12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Brechas </a:t>
            </a: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Calidad de Servicios</a:t>
            </a:r>
            <a:endParaRPr lang="es-CL" altLang="es-PE" sz="120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Segmentación y propuestas x segmento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Costos por actividad (ABC)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L" altLang="es-PE" sz="12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Gestión basada en actividades (ABM)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Valor económico agregado (EVA)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Rediseño de procesos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Consultoría en sistemas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Outsourcing y (BPO)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Logística (Supply Chain Management)</a:t>
            </a:r>
          </a:p>
        </p:txBody>
      </p:sp>
      <p:sp>
        <p:nvSpPr>
          <p:cNvPr id="50" name="_text">
            <a:extLst>
              <a:ext uri="{FF2B5EF4-FFF2-40B4-BE49-F238E27FC236}">
                <a16:creationId xmlns:a16="http://schemas.microsoft.com/office/drawing/2014/main" id="{8F1B85C0-A0B9-6E20-77CD-D1EC51BCE8A9}"/>
              </a:ext>
            </a:extLst>
          </p:cNvPr>
          <p:cNvSpPr txBox="1">
            <a:spLocks/>
          </p:cNvSpPr>
          <p:nvPr/>
        </p:nvSpPr>
        <p:spPr bwMode="gray">
          <a:xfrm>
            <a:off x="7109062" y="2416550"/>
            <a:ext cx="2938456" cy="2029822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5806" tIns="105806" rIns="141075" bIns="70537"/>
          <a:lstStyle/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Atracción de Inversiones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Financiamiento, fusiones y adquisiciones (M&amp;A)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Gestión financiera (evaluaciones y proyecciones económico financieras, valorización de empresas, </a:t>
            </a:r>
            <a:r>
              <a:rPr kumimoji="0" lang="es-CL" altLang="es-P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etc</a:t>
            </a: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Due dilligence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Servicios legales en materias Civil, Comercial, Corporativa e Inmobiliaria</a:t>
            </a:r>
          </a:p>
        </p:txBody>
      </p:sp>
      <p:sp>
        <p:nvSpPr>
          <p:cNvPr id="51" name="_text">
            <a:extLst>
              <a:ext uri="{FF2B5EF4-FFF2-40B4-BE49-F238E27FC236}">
                <a16:creationId xmlns:a16="http://schemas.microsoft.com/office/drawing/2014/main" id="{3A0EAC0B-A659-BCC0-AABB-924D9DE63D48}"/>
              </a:ext>
            </a:extLst>
          </p:cNvPr>
          <p:cNvSpPr txBox="1">
            <a:spLocks/>
          </p:cNvSpPr>
          <p:nvPr/>
        </p:nvSpPr>
        <p:spPr bwMode="gray">
          <a:xfrm>
            <a:off x="5467986" y="5392224"/>
            <a:ext cx="2674195" cy="203183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5806" tIns="105806" rIns="141075" bIns="70537" anchor="ctr"/>
          <a:lstStyle/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Gestión del cambio en proyectos de transformación organizacional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Coaching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Desarrollo profesional y capacitación</a:t>
            </a:r>
          </a:p>
        </p:txBody>
      </p:sp>
      <p:sp>
        <p:nvSpPr>
          <p:cNvPr id="52" name="Rechteck 10">
            <a:extLst>
              <a:ext uri="{FF2B5EF4-FFF2-40B4-BE49-F238E27FC236}">
                <a16:creationId xmlns:a16="http://schemas.microsoft.com/office/drawing/2014/main" id="{29129FB8-0EBC-F4BB-532B-EF64FEC298BA}"/>
              </a:ext>
            </a:extLst>
          </p:cNvPr>
          <p:cNvSpPr/>
          <p:nvPr/>
        </p:nvSpPr>
        <p:spPr bwMode="gray">
          <a:xfrm>
            <a:off x="7109062" y="1468982"/>
            <a:ext cx="2938456" cy="925793"/>
          </a:xfrm>
          <a:prstGeom prst="rect">
            <a:avLst/>
          </a:prstGeom>
          <a:solidFill>
            <a:srgbClr val="15619B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2150" tIns="0" rIns="0" bIns="0" anchor="ctr"/>
          <a:lstStyle/>
          <a:p>
            <a:pPr marL="0" marR="0" lvl="0" indent="0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Financiamiento, fusiones 6 adquisiciones</a:t>
            </a:r>
          </a:p>
        </p:txBody>
      </p:sp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305E3A44-4C01-B9F8-06EE-61C7BF45D3E7}"/>
              </a:ext>
            </a:extLst>
          </p:cNvPr>
          <p:cNvSpPr/>
          <p:nvPr/>
        </p:nvSpPr>
        <p:spPr>
          <a:xfrm rot="10800000">
            <a:off x="8722881" y="4580563"/>
            <a:ext cx="443773" cy="32526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7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8" name="Triángulo isósceles 57">
            <a:extLst>
              <a:ext uri="{FF2B5EF4-FFF2-40B4-BE49-F238E27FC236}">
                <a16:creationId xmlns:a16="http://schemas.microsoft.com/office/drawing/2014/main" id="{1C8F8419-752C-E07A-356A-89FFB5D46AB9}"/>
              </a:ext>
            </a:extLst>
          </p:cNvPr>
          <p:cNvSpPr/>
          <p:nvPr/>
        </p:nvSpPr>
        <p:spPr>
          <a:xfrm rot="10800000">
            <a:off x="1721475" y="4580563"/>
            <a:ext cx="443773" cy="32526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DE4B4EB-EBB2-BF9A-D594-67D46FE0BE9C}"/>
              </a:ext>
            </a:extLst>
          </p:cNvPr>
          <p:cNvSpPr txBox="1">
            <a:spLocks/>
          </p:cNvSpPr>
          <p:nvPr/>
        </p:nvSpPr>
        <p:spPr>
          <a:xfrm>
            <a:off x="1601045" y="492360"/>
            <a:ext cx="7996187" cy="8215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1764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Áreas de servicios de Consultoría</a:t>
            </a:r>
          </a:p>
        </p:txBody>
      </p:sp>
      <p:sp>
        <p:nvSpPr>
          <p:cNvPr id="23" name="Rechteck 10">
            <a:extLst>
              <a:ext uri="{FF2B5EF4-FFF2-40B4-BE49-F238E27FC236}">
                <a16:creationId xmlns:a16="http://schemas.microsoft.com/office/drawing/2014/main" id="{4E91CE63-63E7-D7D7-B39E-0C1FA1B0FE2A}"/>
              </a:ext>
            </a:extLst>
          </p:cNvPr>
          <p:cNvSpPr/>
          <p:nvPr/>
        </p:nvSpPr>
        <p:spPr bwMode="gray">
          <a:xfrm>
            <a:off x="5467986" y="4603660"/>
            <a:ext cx="2674195" cy="821561"/>
          </a:xfrm>
          <a:prstGeom prst="rect">
            <a:avLst/>
          </a:prstGeom>
          <a:solidFill>
            <a:srgbClr val="15619B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2150" tIns="0" rIns="0" bIns="0" anchor="ctr"/>
          <a:lstStyle/>
          <a:p>
            <a:pPr marL="0" marR="0" lvl="0" indent="0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PERSONAS</a:t>
            </a:r>
          </a:p>
        </p:txBody>
      </p:sp>
      <p:sp>
        <p:nvSpPr>
          <p:cNvPr id="24" name="_text">
            <a:extLst>
              <a:ext uri="{FF2B5EF4-FFF2-40B4-BE49-F238E27FC236}">
                <a16:creationId xmlns:a16="http://schemas.microsoft.com/office/drawing/2014/main" id="{66A4A43D-30AF-7987-4737-08F237DF051D}"/>
              </a:ext>
            </a:extLst>
          </p:cNvPr>
          <p:cNvSpPr txBox="1">
            <a:spLocks/>
          </p:cNvSpPr>
          <p:nvPr/>
        </p:nvSpPr>
        <p:spPr bwMode="gray">
          <a:xfrm>
            <a:off x="2615622" y="5392224"/>
            <a:ext cx="2672545" cy="203183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5806" tIns="105806" rIns="141075" bIns="70537" anchor="ctr"/>
          <a:lstStyle/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Planes de Desarrollo en todas las regiones de Chile y otros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L" altLang="es-PE" sz="12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Planes de desarrollo de comunidades</a:t>
            </a:r>
            <a:endParaRPr kumimoji="0" lang="es-CL" altLang="es-P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Sostenibilidad</a:t>
            </a:r>
            <a:endParaRPr lang="es-CL" altLang="es-PE" sz="120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Desarrollo de Proveedores</a:t>
            </a:r>
          </a:p>
          <a:p>
            <a:pPr marL="152361" marR="0" lvl="0" indent="-152361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P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Servicios de conocimientos y benchmarking</a:t>
            </a:r>
          </a:p>
        </p:txBody>
      </p:sp>
      <p:sp>
        <p:nvSpPr>
          <p:cNvPr id="25" name="Rechteck 10">
            <a:extLst>
              <a:ext uri="{FF2B5EF4-FFF2-40B4-BE49-F238E27FC236}">
                <a16:creationId xmlns:a16="http://schemas.microsoft.com/office/drawing/2014/main" id="{6FAD0743-C591-727F-CFC6-EC16E623ABE5}"/>
              </a:ext>
            </a:extLst>
          </p:cNvPr>
          <p:cNvSpPr/>
          <p:nvPr/>
        </p:nvSpPr>
        <p:spPr bwMode="gray">
          <a:xfrm>
            <a:off x="2615622" y="4603660"/>
            <a:ext cx="2672545" cy="821561"/>
          </a:xfrm>
          <a:prstGeom prst="rect">
            <a:avLst/>
          </a:prstGeom>
          <a:solidFill>
            <a:srgbClr val="15619B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2150" tIns="0" rIns="0" bIns="0" anchor="ctr"/>
          <a:lstStyle/>
          <a:p>
            <a:pPr marL="0" marR="0" lvl="0" indent="0" algn="l" defTabSz="442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COMUNIDADES</a:t>
            </a:r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7FE1BA24-C5D4-3F7A-A1B2-DF57E424BB15}"/>
              </a:ext>
            </a:extLst>
          </p:cNvPr>
          <p:cNvSpPr txBox="1">
            <a:spLocks/>
          </p:cNvSpPr>
          <p:nvPr/>
        </p:nvSpPr>
        <p:spPr bwMode="auto">
          <a:xfrm>
            <a:off x="8866406" y="6975955"/>
            <a:ext cx="1154803" cy="30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310" tIns="19310" rIns="19310" bIns="19310" anchor="ctr"/>
          <a:lstStyle/>
          <a:p>
            <a:pPr marL="180203" marR="0" lvl="0" indent="-180203" algn="ctr" defTabSz="442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B7B9A-6ADF-4582-B0AA-594EC8DA063D}" type="slidenum">
              <a:rPr kumimoji="0" lang="es-ES_tradnl" altLang="es-CL" sz="8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180203" marR="0" lvl="0" indent="-180203" algn="ctr" defTabSz="44233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_tradnl" altLang="es-CL" sz="88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751F526-26CA-1CA7-B1A6-D075DC2A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984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E46C7-BFC3-5CC2-756E-6DF7DCE1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1BDFDE9-ABBC-0DBA-07EA-0D3D8BD6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" y="1393252"/>
            <a:ext cx="10691020" cy="60141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7ABD745-E03D-CC45-0574-1091DBB33225}"/>
              </a:ext>
            </a:extLst>
          </p:cNvPr>
          <p:cNvSpPr txBox="1">
            <a:spLocks/>
          </p:cNvSpPr>
          <p:nvPr/>
        </p:nvSpPr>
        <p:spPr>
          <a:xfrm>
            <a:off x="119972" y="1636394"/>
            <a:ext cx="10157222" cy="1668440"/>
          </a:xfrm>
          <a:prstGeom prst="rect">
            <a:avLst/>
          </a:prstGeom>
        </p:spPr>
        <p:txBody>
          <a:bodyPr vert="horz" lIns="80189" tIns="40094" rIns="80189" bIns="40094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CL" sz="4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801929">
              <a:defRPr/>
            </a:pPr>
            <a:r>
              <a:rPr lang="en-US" altLang="es-CL" sz="3508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 | Strategic Engineering &amp; Management </a:t>
            </a:r>
            <a:endParaRPr lang="es-MX" sz="3508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6BC53E-0201-F954-01D4-C75F8A3A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97" y="306878"/>
            <a:ext cx="2909915" cy="9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0125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51C31-5A43-8F19-22AA-B6ADD8E0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DDEF08-1F5C-5E0D-DAC8-4507AF1605E1}"/>
              </a:ext>
            </a:extLst>
          </p:cNvPr>
          <p:cNvSpPr txBox="1">
            <a:spLocks/>
          </p:cNvSpPr>
          <p:nvPr/>
        </p:nvSpPr>
        <p:spPr bwMode="auto">
          <a:xfrm>
            <a:off x="9080246" y="6950701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1007943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fld id="{267E9414-D819-4ECE-9B81-491C91F4A606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rPr>
              <a:pPr marL="191159" indent="-191159" algn="ctr" defTabSz="1007943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t>27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FDF390-35BF-2BB9-92B8-85F158E67FC0}"/>
              </a:ext>
            </a:extLst>
          </p:cNvPr>
          <p:cNvSpPr txBox="1"/>
          <p:nvPr/>
        </p:nvSpPr>
        <p:spPr>
          <a:xfrm>
            <a:off x="273587" y="425496"/>
            <a:ext cx="67077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007943">
              <a:lnSpc>
                <a:spcPct val="150000"/>
              </a:lnSpc>
              <a:defRPr/>
            </a:pPr>
            <a:r>
              <a:rPr lang="es-ES" sz="2000" kern="0" dirty="0">
                <a:solidFill>
                  <a:srgbClr val="FFFFFF"/>
                </a:solidFill>
                <a:latin typeface="Arial" charset="0"/>
                <a:ea typeface="MS PGothic" panose="020B0600070205080204" pitchFamily="34" charset="-128"/>
                <a:cs typeface="Arial" charset="0"/>
              </a:rPr>
              <a:t>Contenidos.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ES" sz="2000" kern="0" dirty="0">
              <a:solidFill>
                <a:srgbClr val="FFFFFF"/>
              </a:solidFill>
              <a:latin typeface="Arial" charset="0"/>
              <a:ea typeface="MS PGothic" panose="020B0600070205080204" pitchFamily="34" charset="-128"/>
              <a:cs typeface="Arial" charset="0"/>
            </a:endParaRP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¿Por qué un GL 2.0?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 Propuesta de valor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Nuestro equipo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CL" sz="2000" kern="0" dirty="0">
              <a:solidFill>
                <a:srgbClr val="FFFFFF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868043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0AA5-D2DE-6439-FD26-62953765B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C2836-FF7D-14FF-A91A-7369B18636F6}"/>
              </a:ext>
            </a:extLst>
          </p:cNvPr>
          <p:cNvSpPr txBox="1">
            <a:spLocks/>
          </p:cNvSpPr>
          <p:nvPr/>
        </p:nvSpPr>
        <p:spPr>
          <a:xfrm>
            <a:off x="1241817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huella digital que emerge con las IA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98104-C42B-F86B-EB19-62C0CBE0EED4}"/>
              </a:ext>
            </a:extLst>
          </p:cNvPr>
          <p:cNvSpPr txBox="1">
            <a:spLocks/>
          </p:cNvSpPr>
          <p:nvPr/>
        </p:nvSpPr>
        <p:spPr>
          <a:xfrm>
            <a:off x="65313" y="1112589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s-CL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s-CL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análisis de la IA de Pablo Canobra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L’Huillier como director ejecutivo del Proyecto País del Colegio de Ingenieros, vinculado a reflexión y crítica del modelo tradicional de gestión pública. 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Esa posición lo marca con una </a:t>
            </a:r>
            <a:r>
              <a:rPr lang="es-MX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identidad de ingeniero-consultor que conecta técnica, política pública y participación ciudadana</a:t>
            </a: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enfatizando la “sabiduría popular” como insumo para rediseñar el Estado.​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 huella personal se ve en un estilo de liderazgo que </a:t>
            </a:r>
            <a:r>
              <a:rPr lang="es-MX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combina análisis de sistemas complejos con una narrativa de transformación de la gestión pública, cercana a la idea de consultor con visión sistémica y compromiso ético. </a:t>
            </a: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Como consultor experto en caracterizar personas, </a:t>
            </a:r>
            <a:r>
              <a:rPr lang="es-MX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puedes</a:t>
            </a:r>
            <a:r>
              <a:rPr lang="es-MX" sz="20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enmarcar a L’Huillier como un articulador entre mundo técnico, instituciones y ciudadanía, resaltando tanto sus cargos como la mirada crítica que imprime a sus intervenciones.</a:t>
            </a:r>
            <a:endParaRPr lang="es-CL" sz="2000" b="1" kern="100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603C0C-C376-C405-F93D-842BBCAE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0557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26F6-C6AC-6955-6FC0-8A141675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0BA08-0D39-832E-5D78-42BF95635CF6}"/>
              </a:ext>
            </a:extLst>
          </p:cNvPr>
          <p:cNvSpPr txBox="1">
            <a:spLocks/>
          </p:cNvSpPr>
          <p:nvPr/>
        </p:nvSpPr>
        <p:spPr>
          <a:xfrm>
            <a:off x="1241817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huella digital que emerge con las IA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744720-DA42-57EF-89F4-E8B6F54094D0}"/>
              </a:ext>
            </a:extLst>
          </p:cNvPr>
          <p:cNvSpPr txBox="1">
            <a:spLocks/>
          </p:cNvSpPr>
          <p:nvPr/>
        </p:nvSpPr>
        <p:spPr>
          <a:xfrm>
            <a:off x="65313" y="1112589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C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análisis de la IA de </a:t>
            </a:r>
            <a:r>
              <a:rPr kumimoji="0" lang="es-C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google</a:t>
            </a:r>
            <a:endParaRPr kumimoji="0" lang="es-CL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L'Huillier Troncoso se identifica principalmente por su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amplia trayectoria como ingeniero, académico y consultor estratégico en Chile. Su perfil se caracteriza por la combinación de experiencia empresarial y una fuerte vocación académica y de servicio público: </a:t>
            </a: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Fundador y socio principal de GL | </a:t>
            </a:r>
            <a:r>
              <a:rPr kumimoji="0" lang="es-MX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Strategic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MX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Engineering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&amp; Management (</a:t>
            </a:r>
            <a:r>
              <a:rPr kumimoji="0" lang="es-MX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S.A.), empresa que se especializa en diagnóstico de brechas, transformaciones anticipativas, e implementación de estrategias y soluciones tecnológicas.</a:t>
            </a: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Consultoría Estratégica: Cuenta con vasta experiencia como empresario, gerente y director de empresas, liderando proyectos estratégicos y de control de gestión para diversas instituciones y clientes, </a:t>
            </a: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Visión de Futuro y Desarrollo País: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 una figura activa en iniciativas de desarrollo a nivel nacional. Es el Director Ejecutivo de "Proyecto-País Chile" del Colegio de Ingenieros de Chile,</a:t>
            </a: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una iniciativa que busca diseñar una estrategia nacional con visión a largo plazo (horizonte 2025 y 2040).</a:t>
            </a: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Liderazgo Social y Descentralización: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Preside la Fundación para el Desarrollo Descentralizado </a:t>
            </a:r>
            <a:r>
              <a:rPr kumimoji="0" lang="es-MX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ChileConTodo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liderando iniciativas estratégicas enfocadas en promover el desarrollo territorial y crear mejores realidades para comunidades y personas. </a:t>
            </a:r>
          </a:p>
          <a:p>
            <a:pPr marL="0" marR="0" lvl="0" indent="0" algn="l" defTabSz="861993" rtl="0" eaLnBrk="1" fontAlgn="auto" latinLnBrk="0" hangingPunct="1">
              <a:lnSpc>
                <a:spcPct val="115000"/>
              </a:lnSpc>
              <a:spcBef>
                <a:spcPts val="942"/>
              </a:spcBef>
              <a:spcAft>
                <a:spcPts val="800"/>
              </a:spcAft>
              <a:buClrTx/>
              <a:buSzPts val="1000"/>
              <a:buFont typeface="Arial"/>
              <a:buNone/>
              <a:tabLst>
                <a:tab pos="457200" algn="l"/>
              </a:tabLst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 resumen, se le identifica como un experto que </a:t>
            </a:r>
            <a:r>
              <a:rPr kumimoji="0" lang="es-MX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une la ingeniería de procesos con la visión estratégica y un compromiso activo con el desarrollo sostenible tanto a nivel empresarial como país</a:t>
            </a: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1834CF-DEC5-71DB-8BD2-E6FB991C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8487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E84D-4154-E145-01ED-DF300529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85506-B694-BE14-1C6B-9D6F08B1A96E}"/>
              </a:ext>
            </a:extLst>
          </p:cNvPr>
          <p:cNvSpPr txBox="1">
            <a:spLocks/>
          </p:cNvSpPr>
          <p:nvPr/>
        </p:nvSpPr>
        <p:spPr>
          <a:xfrm>
            <a:off x="692335" y="76182"/>
            <a:ext cx="9140030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proyectos a decisiones sistémicamente integradas</a:t>
            </a: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66043C-924F-0B21-DE04-CD681DE71FC1}"/>
              </a:ext>
            </a:extLst>
          </p:cNvPr>
          <p:cNvSpPr txBox="1">
            <a:spLocks/>
          </p:cNvSpPr>
          <p:nvPr/>
        </p:nvSpPr>
        <p:spPr>
          <a:xfrm>
            <a:off x="65313" y="1184253"/>
            <a:ext cx="10528526" cy="2565648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Cada vez mas proyectos bien diseñados y correctamente ejecutados no logran plenamente los beneficios esperados. </a:t>
            </a:r>
          </a:p>
          <a:p>
            <a:pPr lvl="0"/>
            <a:endParaRPr lang="es-CL" sz="1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brechas están en la forma en que el sistema organizacional toma y coordina decisiones. </a:t>
            </a:r>
          </a:p>
          <a:p>
            <a:pPr lvl="1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desalineamientos entre prioridades estratégicas por </a:t>
            </a:r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foco local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</a:t>
            </a:r>
          </a:p>
          <a:p>
            <a:pPr lvl="1"/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discontinuidades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en los procesos de implantación,</a:t>
            </a:r>
          </a:p>
          <a:p>
            <a:pPr lvl="1"/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interacciones no resueltas entre sistemas, personas y gobernanza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</a:t>
            </a:r>
          </a:p>
          <a:p>
            <a:pPr lvl="1"/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decisiones tomadas en distintos momentos y niveles, sin una arquitectura común.</a:t>
            </a:r>
          </a:p>
          <a:p>
            <a:pPr lvl="0"/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AFA3A4-DC1B-3F38-9FE8-59119903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D3E4C342-9D51-7C80-A492-84937076C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663" y="3980910"/>
            <a:ext cx="3878580" cy="33997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D39D99-5DAF-90BA-FE16-C3ED1BEDAEA6}"/>
              </a:ext>
            </a:extLst>
          </p:cNvPr>
          <p:cNvSpPr txBox="1">
            <a:spLocks/>
          </p:cNvSpPr>
          <p:nvPr/>
        </p:nvSpPr>
        <p:spPr>
          <a:xfrm>
            <a:off x="78924" y="4234265"/>
            <a:ext cx="6441619" cy="2829678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Este desafío, que ya era complejo, se ha </a:t>
            </a:r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intensificado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por el aumento sostenido de agendas de temas crecientes.</a:t>
            </a:r>
          </a:p>
          <a:p>
            <a:pPr lvl="1"/>
            <a:endParaRPr lang="es-CL" sz="1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resultado agregado se ve afectado porque </a:t>
            </a:r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sistema completo no está integrado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lvl="0"/>
            <a:endParaRPr lang="es-CL" sz="1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0"/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Esta evidencia llevó a ampliar deliberadamente el foco, pasando de proyectos individuales a la </a:t>
            </a:r>
            <a:r>
              <a:rPr lang="es-CL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integración explícita de 14 capas críticas del negocio a nivel de directorio</a:t>
            </a:r>
            <a: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marL="0" indent="0">
              <a:buNone/>
            </a:pPr>
            <a:br>
              <a:rPr lang="es-CL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35037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66CF-925F-2AE8-BEB8-D2EE9199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8E96-0909-37CE-4909-82AB9333047F}"/>
              </a:ext>
            </a:extLst>
          </p:cNvPr>
          <p:cNvSpPr txBox="1">
            <a:spLocks/>
          </p:cNvSpPr>
          <p:nvPr/>
        </p:nvSpPr>
        <p:spPr>
          <a:xfrm>
            <a:off x="1241817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huella digital que emerge con las IA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7BC5A9-3F03-44AC-7FE1-01CB6EF091A5}"/>
              </a:ext>
            </a:extLst>
          </p:cNvPr>
          <p:cNvSpPr txBox="1">
            <a:spLocks/>
          </p:cNvSpPr>
          <p:nvPr/>
        </p:nvSpPr>
        <p:spPr>
          <a:xfrm>
            <a:off x="65313" y="1112589"/>
            <a:ext cx="10528526" cy="6447086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dirty="0" err="1"/>
              <a:t>xx</a:t>
            </a:r>
            <a:endParaRPr lang="es-CL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B15AF-CF0D-1B95-9336-058E86FCA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5326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1CF02-73F7-88A5-4857-CA7AD478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AE02EF-31CA-A3A6-97E2-19546315D7D5}"/>
              </a:ext>
            </a:extLst>
          </p:cNvPr>
          <p:cNvSpPr txBox="1">
            <a:spLocks/>
          </p:cNvSpPr>
          <p:nvPr/>
        </p:nvSpPr>
        <p:spPr bwMode="auto">
          <a:xfrm>
            <a:off x="9080246" y="6950701"/>
            <a:ext cx="1224947" cy="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1007943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fld id="{267E9414-D819-4ECE-9B81-491C91F4A606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rPr>
              <a:pPr marL="191159" indent="-191159" algn="ctr" defTabSz="1007943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t>31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D5526-A905-123C-BEDD-9C352970F687}"/>
              </a:ext>
            </a:extLst>
          </p:cNvPr>
          <p:cNvSpPr txBox="1"/>
          <p:nvPr/>
        </p:nvSpPr>
        <p:spPr>
          <a:xfrm>
            <a:off x="273587" y="425496"/>
            <a:ext cx="67077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007943">
              <a:lnSpc>
                <a:spcPct val="150000"/>
              </a:lnSpc>
              <a:defRPr/>
            </a:pPr>
            <a:r>
              <a:rPr lang="es-ES" sz="2000" kern="0" dirty="0">
                <a:solidFill>
                  <a:srgbClr val="FFFFFF"/>
                </a:solidFill>
                <a:latin typeface="Arial" charset="0"/>
                <a:ea typeface="MS PGothic" panose="020B0600070205080204" pitchFamily="34" charset="-128"/>
                <a:cs typeface="Arial" charset="0"/>
              </a:rPr>
              <a:t>Contenidos.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ES" sz="2000" kern="0" dirty="0">
              <a:solidFill>
                <a:srgbClr val="FFFFFF"/>
              </a:solidFill>
              <a:latin typeface="Arial" charset="0"/>
              <a:ea typeface="MS PGothic" panose="020B0600070205080204" pitchFamily="34" charset="-128"/>
              <a:cs typeface="Arial" charset="0"/>
            </a:endParaRP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¿Por qué un GL 2.0?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 Propuesta de valor</a:t>
            </a:r>
          </a:p>
          <a:p>
            <a:pPr marL="368663" indent="-368663" algn="just" defTabSz="1007943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s-MX" sz="2000" kern="0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Nuestro equipo</a:t>
            </a:r>
          </a:p>
          <a:p>
            <a:pPr algn="just" defTabSz="1007943">
              <a:lnSpc>
                <a:spcPct val="150000"/>
              </a:lnSpc>
              <a:defRPr/>
            </a:pPr>
            <a:endParaRPr lang="es-CL" sz="2000" kern="0" dirty="0">
              <a:solidFill>
                <a:srgbClr val="FFFFFF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373513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F2B33-77C0-DF10-E196-035BE44C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8AA74-540A-2543-F773-142724B7303E}"/>
              </a:ext>
            </a:extLst>
          </p:cNvPr>
          <p:cNvSpPr txBox="1">
            <a:spLocks/>
          </p:cNvSpPr>
          <p:nvPr/>
        </p:nvSpPr>
        <p:spPr>
          <a:xfrm>
            <a:off x="1024104" y="380999"/>
            <a:ext cx="7996187" cy="6498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propuesta de valor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F488DD-2B1A-DC41-6E9C-716092AD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EE3B78C-4337-6EC4-1342-4F0E60B8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3549"/>
            <a:ext cx="10691813" cy="50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8621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D7F6-0163-96D3-4AF7-18334823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A0BA7AAE-5BB3-3515-7059-6F331F232DD7}"/>
              </a:ext>
            </a:extLst>
          </p:cNvPr>
          <p:cNvSpPr txBox="1">
            <a:spLocks/>
          </p:cNvSpPr>
          <p:nvPr/>
        </p:nvSpPr>
        <p:spPr>
          <a:xfrm>
            <a:off x="1601045" y="65296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Áreas de servicios de Consultoría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</a:t>
            </a: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ervicios</a:t>
            </a: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Integrales ( SEM, CAM+, </a:t>
            </a: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Pré-futur</a:t>
            </a: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9F116A6-9A09-1225-5A3D-41506DC33295}"/>
              </a:ext>
            </a:extLst>
          </p:cNvPr>
          <p:cNvCxnSpPr/>
          <p:nvPr/>
        </p:nvCxnSpPr>
        <p:spPr>
          <a:xfrm>
            <a:off x="1583886" y="1275965"/>
            <a:ext cx="762830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248BD07A-C3DF-038D-FF1E-AF821105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14" y="3632806"/>
            <a:ext cx="6363615" cy="160665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57BF2DF-2499-E6EF-81F4-5A7F7B698840}"/>
              </a:ext>
            </a:extLst>
          </p:cNvPr>
          <p:cNvSpPr txBox="1">
            <a:spLocks/>
          </p:cNvSpPr>
          <p:nvPr/>
        </p:nvSpPr>
        <p:spPr>
          <a:xfrm>
            <a:off x="217715" y="1125229"/>
            <a:ext cx="10384971" cy="24089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1764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Desarrollar por 25 años de trabajo, nos han permitido desarrollar los siguientes servicios integrales: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altLang="es-PE" sz="16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1.-</a:t>
            </a:r>
            <a:r>
              <a:rPr kumimoji="0" lang="es-ES" altLang="es-PE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Gestión Estratégica (SEM) </a:t>
            </a: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que integran Mapas Estratégicos/</a:t>
            </a:r>
            <a:r>
              <a:rPr kumimoji="0" lang="es-E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Balanced</a:t>
            </a: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ES" altLang="es-PE" sz="16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</a:t>
            </a:r>
            <a:r>
              <a:rPr kumimoji="0" lang="es-E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corecard</a:t>
            </a:r>
            <a:r>
              <a:rPr lang="es-ES" altLang="es-PE" sz="16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 </a:t>
            </a: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reuniones de </a:t>
            </a:r>
            <a:r>
              <a:rPr kumimoji="0" lang="es-E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</a:t>
            </a:r>
            <a:r>
              <a:rPr lang="es-ES" altLang="es-PE" sz="1600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álisis</a:t>
            </a:r>
            <a:r>
              <a:rPr lang="es-ES" altLang="es-PE" sz="16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estratégico para administrar la estrategia, con información de Costos Basados en Actividades (ABC), gestión de brechas de calidad de servicio, gestión Basada en actividades (ABM) con apoyo de Benchmarking y Valor Económico Agregado (EVA).</a:t>
            </a:r>
            <a:endParaRPr kumimoji="0" lang="es-ES" altLang="es-P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78152E-AAE4-C369-BD4B-E23B0C56D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517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D83CD-856B-C851-8636-43A97AAD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B9D50C50-17EB-2CCF-50A6-CA03958BE1F8}"/>
              </a:ext>
            </a:extLst>
          </p:cNvPr>
          <p:cNvSpPr txBox="1">
            <a:spLocks/>
          </p:cNvSpPr>
          <p:nvPr/>
        </p:nvSpPr>
        <p:spPr>
          <a:xfrm>
            <a:off x="1601045" y="65296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Áreas de servicios de Consultoría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</a:t>
            </a: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ervicios</a:t>
            </a: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Integrales ( SEM, CAM+, </a:t>
            </a: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Pré-futur</a:t>
            </a: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D6497DA-6C11-5F44-330F-CE0BFF9DFED5}"/>
              </a:ext>
            </a:extLst>
          </p:cNvPr>
          <p:cNvCxnSpPr/>
          <p:nvPr/>
        </p:nvCxnSpPr>
        <p:spPr>
          <a:xfrm>
            <a:off x="1583886" y="1275965"/>
            <a:ext cx="7628300" cy="0"/>
          </a:xfrm>
          <a:prstGeom prst="line">
            <a:avLst/>
          </a:prstGeom>
          <a:ln>
            <a:solidFill>
              <a:srgbClr val="1561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5EB8864-F76B-7F53-840D-A9FC7490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4" y="2735052"/>
            <a:ext cx="2212491" cy="1749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96AF2F-D409-5B6B-FA2A-4E5F18FA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04" y="3282364"/>
            <a:ext cx="6260540" cy="98585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0F8634A-97A8-A511-BC97-1764B298BAAC}"/>
              </a:ext>
            </a:extLst>
          </p:cNvPr>
          <p:cNvSpPr txBox="1">
            <a:spLocks/>
          </p:cNvSpPr>
          <p:nvPr/>
        </p:nvSpPr>
        <p:spPr>
          <a:xfrm>
            <a:off x="153420" y="1646457"/>
            <a:ext cx="10384971" cy="7865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1764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Diagnóstico de capacidad adaptativa a los cambios del entorno organizacional CAM+ y de  transformación anticipativa </a:t>
            </a:r>
            <a:r>
              <a:rPr kumimoji="0" lang="es-E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Pré</a:t>
            </a:r>
            <a:r>
              <a:rPr lang="es-ES" altLang="es-PE" sz="16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r>
              <a:rPr lang="es-ES" altLang="es-PE" sz="1600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Futur</a:t>
            </a:r>
            <a:r>
              <a:rPr lang="es-ES" altLang="es-PE" sz="16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que se explican en las siguientes páginas:</a:t>
            </a:r>
            <a:endParaRPr kumimoji="0" lang="es-ES" altLang="es-P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9F7E6D-4EC8-BE62-0FB0-8491C0138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55218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E10E-5E90-D040-4BCF-5B92412C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3F7A7-BA3C-3DAF-30F2-4AEE9F9C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82" y="261020"/>
            <a:ext cx="9194984" cy="724225"/>
          </a:xfrm>
        </p:spPr>
        <p:txBody>
          <a:bodyPr>
            <a:noAutofit/>
          </a:bodyPr>
          <a:lstStyle/>
          <a:p>
            <a:r>
              <a:rPr lang="es-MX" sz="2400" dirty="0">
                <a:latin typeface="Segoe UI" panose="020B0502040204020203" pitchFamily="34" charset="0"/>
                <a:cs typeface="Segoe UI" panose="020B0502040204020203" pitchFamily="34" charset="0"/>
              </a:rPr>
              <a:t>Factores disruptivos e inciertos. </a:t>
            </a:r>
            <a:br>
              <a:rPr lang="es-MX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sz="2400" dirty="0">
                <a:latin typeface="Segoe UI" panose="020B0502040204020203" pitchFamily="34" charset="0"/>
                <a:cs typeface="Segoe UI" panose="020B0502040204020203" pitchFamily="34" charset="0"/>
              </a:rPr>
              <a:t>Ya no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2D65DEB-9132-0F80-F485-19825FF27FE0}"/>
              </a:ext>
            </a:extLst>
          </p:cNvPr>
          <p:cNvSpPr/>
          <p:nvPr/>
        </p:nvSpPr>
        <p:spPr>
          <a:xfrm>
            <a:off x="217170" y="1284908"/>
            <a:ext cx="10275570" cy="65224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Transformación estructural de los entornos organizacionales, con diversos factores disruptivos con impactos inciertos en plazos e impactos: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Disrupción tecnológica acelerada (IA, automatización, </a:t>
            </a:r>
            <a:r>
              <a:rPr lang="es-MX" altLang="es-PE" sz="1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data, </a:t>
            </a:r>
            <a:r>
              <a:rPr lang="es-MX" altLang="es-PE" sz="1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blockchain</a:t>
            </a: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L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Transición energética y </a:t>
            </a: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Cambios medioambientales.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Volatilidad geopolíticas y fragmentación de cadenas globales. 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Transiciones culturales: sociedad digital, inmediatez y autoorganización.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Exigencias de mercado de inversionistas extranjeros (minero, energía, otros).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Exigencias normativas y de buenas prácticas (</a:t>
            </a:r>
            <a:r>
              <a:rPr lang="es-MX" altLang="es-PE" sz="1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sostenibilidad, ciberseguridad).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1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Transformaciones sociales y laborales (crisis de sistemas democráticos y sociales. Nuevas formas de trabajo, conciencia ciudadana, diversidad y equidad).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469226">
              <a:spcBef>
                <a:spcPct val="0"/>
              </a:spcBef>
              <a:defRPr/>
            </a:pPr>
            <a:r>
              <a:rPr lang="es-MX" altLang="es-PE" sz="2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“Las organizaciones deben anticiparse, no solo adaptarse,</a:t>
            </a:r>
          </a:p>
          <a:p>
            <a:pPr algn="ctr" defTabSz="469226">
              <a:spcBef>
                <a:spcPct val="0"/>
              </a:spcBef>
              <a:defRPr/>
            </a:pPr>
            <a:r>
              <a:rPr lang="es-MX" altLang="es-PE" sz="2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llegaran tarde.”</a:t>
            </a:r>
          </a:p>
          <a:p>
            <a:pPr defTabSz="1007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</a:t>
            </a: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disruption</a:t>
            </a: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(AI, data,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</a:t>
            </a: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environmental</a:t>
            </a: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changes</a:t>
            </a:r>
            <a:endParaRPr lang="es-CL" sz="16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Geopolitical volatility and fragmentation of global value chains</a:t>
            </a: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Cultural </a:t>
            </a:r>
            <a:r>
              <a:rPr lang="es-CL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transitions</a:t>
            </a:r>
            <a:endParaRPr lang="es-CL" sz="16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Demands of foreign investor markets</a:t>
            </a: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Regulatory and best practice requirements</a:t>
            </a:r>
          </a:p>
          <a:p>
            <a:pPr marL="314982" indent="-314982" defTabSz="100794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and labor transformations</a:t>
            </a: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75D3F042-F0BC-8E8E-7EB2-B4ACD4D04B97}"/>
              </a:ext>
            </a:extLst>
          </p:cNvPr>
          <p:cNvSpPr txBox="1">
            <a:spLocks/>
          </p:cNvSpPr>
          <p:nvPr/>
        </p:nvSpPr>
        <p:spPr bwMode="auto">
          <a:xfrm>
            <a:off x="9080154" y="6949879"/>
            <a:ext cx="1224947" cy="25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469226">
              <a:spcBef>
                <a:spcPct val="20000"/>
              </a:spcBef>
              <a:defRPr/>
            </a:pPr>
            <a:fld id="{C33B0DD8-AAE2-4509-8A4B-057C9060A890}" type="slidenum">
              <a:rPr lang="es-ES_tradnl" altLang="es-CL" sz="942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marL="191159" indent="-191159" algn="ctr" defTabSz="469226">
                <a:spcBef>
                  <a:spcPct val="20000"/>
                </a:spcBef>
                <a:defRPr/>
              </a:pPr>
              <a:t>35</a:t>
            </a:fld>
            <a:endParaRPr lang="es-ES_tradnl" altLang="es-CL" sz="942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87FC75-AC02-C77A-25C7-A64A8895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2810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30FB-1F7E-39AC-4558-4519E99E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A61B6-532F-FA7D-1D1A-DCB5F4B1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522" y="341420"/>
            <a:ext cx="7620047" cy="724225"/>
          </a:xfrm>
        </p:spPr>
        <p:txBody>
          <a:bodyPr>
            <a:noAutofit/>
          </a:bodyPr>
          <a:lstStyle/>
          <a:p>
            <a:r>
              <a:rPr kumimoji="0" lang="es-CL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/ CAM+</a:t>
            </a:r>
            <a:b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  <a:t>Las 14 áreas del diagnóstico</a:t>
            </a:r>
            <a:endParaRPr lang="es-E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67E0D0D-9609-A468-87D1-3A02FE45A1CF}"/>
              </a:ext>
            </a:extLst>
          </p:cNvPr>
          <p:cNvSpPr/>
          <p:nvPr/>
        </p:nvSpPr>
        <p:spPr>
          <a:xfrm>
            <a:off x="378906" y="2895085"/>
            <a:ext cx="9683809" cy="48423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Disposición al cambio/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 prospectivo y entorno/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Foresight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	Estrategia y Modelo Organizacional 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	Cultura y liderazgo/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Culture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	Competencias esenciales/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Historical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Competences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	Perfil de personas/Peo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(opcional)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	Transformación digital/ 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	Herramientas estratégicas integradas/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Toolset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9.	Innovación y Creatividad Adaptativa /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Adaptive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Creativity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	Adecuación de la gestión con entrevistas/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(interviews)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11.	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Exigencias mercados inversionistas extranjeros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Foreign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Investor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Cumplimiento normativa/buenas prácticas rubro 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Regulatory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Practices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en prácticas de ingeniería/técnicas del rubro</a:t>
            </a:r>
          </a:p>
          <a:p>
            <a:pPr marL="342900" indent="-342900" algn="just" defTabSz="469226">
              <a:spcBef>
                <a:spcPct val="0"/>
              </a:spcBef>
              <a:buAutoNum type="arabicPeriod" startAt="12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Situación y proyección económico/financiera</a:t>
            </a:r>
          </a:p>
          <a:p>
            <a:pPr marL="342900" indent="-342900" algn="just" defTabSz="469226">
              <a:spcBef>
                <a:spcPct val="0"/>
              </a:spcBef>
              <a:buAutoNum type="arabicPeriod" startAt="12"/>
              <a:defRPr/>
            </a:pP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C24A-40B0-98CA-A0AF-606059D7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10" y="1052948"/>
            <a:ext cx="3181590" cy="25161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C5B867-28A6-706D-C37B-A7B988A6288B}"/>
              </a:ext>
            </a:extLst>
          </p:cNvPr>
          <p:cNvSpPr txBox="1"/>
          <p:nvPr/>
        </p:nvSpPr>
        <p:spPr>
          <a:xfrm>
            <a:off x="467489" y="1621623"/>
            <a:ext cx="5373241" cy="76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7943" eaLnBrk="0" fontAlgn="base" hangingPunct="0">
              <a:lnSpc>
                <a:spcPct val="115000"/>
              </a:lnSpc>
              <a:spcBef>
                <a:spcPct val="0"/>
              </a:spcBef>
              <a:spcAft>
                <a:spcPts val="882"/>
              </a:spcAft>
            </a:pPr>
            <a:r>
              <a:rPr lang="es-CL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CL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 mirada integral de 360° que combina estrategia, cultura y capacidades críticas.”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3AFF59-1594-BD2F-DC09-42286DCE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3657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E8E19-B075-DAE5-E4CA-82EC7D4C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24375-B60E-2DFD-D88D-7D8E268C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515596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1 – Change </a:t>
            </a:r>
            <a:r>
              <a:rPr lang="es-MX" altLang="es-PE" sz="2425" dirty="0" err="1"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Disposición&amp;Preparación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para el Cambio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F6A2C38-99ED-83F1-36D9-953C84627F8A}"/>
              </a:ext>
            </a:extLst>
          </p:cNvPr>
          <p:cNvSpPr/>
          <p:nvPr/>
        </p:nvSpPr>
        <p:spPr>
          <a:xfrm>
            <a:off x="424626" y="1656539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Objetivo: Evalúa la disposición organizacional a cambiar antes de que el entorno lo imponga y Screening inicial: mapa rápido de brechas/urgencias..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lectura de antecedentes, entrevistas/workshops y encuestas de  disposición al cambio (test de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Screening inicial: mapa rápido de brechas/urgencias.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índice de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acciones inmediatas.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forces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agility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surveys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perception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interviews,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barrier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readiness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quick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900826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7A409-84A7-F618-AC2F-881F56352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D8B8E-7881-8B0A-DD8B-59ACE7AA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515596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2 – Análisis Prospectivo y Entorno</a:t>
            </a:r>
            <a: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984" dirty="0" err="1">
                <a:latin typeface="Segoe UI" panose="020B0502040204020203" pitchFamily="34" charset="0"/>
                <a:cs typeface="Segoe UI" panose="020B0502040204020203" pitchFamily="34" charset="0"/>
              </a:rPr>
              <a:t>Foresight</a:t>
            </a:r>
            <a:r>
              <a:rPr lang="es-MX" altLang="es-PE" sz="1984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984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s-MX" altLang="es-PE" sz="1984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614678-A8FD-BA38-B11A-87C74D807D4B}"/>
              </a:ext>
            </a:extLst>
          </p:cNvPr>
          <p:cNvSpPr/>
          <p:nvPr/>
        </p:nvSpPr>
        <p:spPr>
          <a:xfrm>
            <a:off x="504002" y="1489150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 señales tempranas, drivers de cambio y escenarios.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PESTEL, matriz  de incertidumbre/impacto, Método Delphi, Análisis Estructural. Construcción de escenarios, Estudios de mercado, Mapeo de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Stakeholders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existencia de Gobernanza Anticipativa. 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tendencias, brechas, escenarios y mapa de riesgos emergentes.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early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drivers,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possible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futures.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PESTEL,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mapping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scenario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scenarios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emerging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94242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BCAA9-C237-04FE-727A-1E1D0CFF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39E23-D1C7-DBDB-1018-B69D68D4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366691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3 – Estrategia y Modelo Organizacional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Organizational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3A7460-C0FD-AB32-E73D-2B1F48D98609}"/>
              </a:ext>
            </a:extLst>
          </p:cNvPr>
          <p:cNvSpPr/>
          <p:nvPr/>
        </p:nvSpPr>
        <p:spPr>
          <a:xfrm>
            <a:off x="424626" y="1477949"/>
            <a:ext cx="9683809" cy="453701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 la coherencia entre definiciones estratégicas, modelo de negocio, estructura, sistema de gestión.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modelo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entrevistas a líderes, mediciones satisfacción clientes, FODA, misión, visión, Mapas estratégicos, cadena de valor, indicadores clave, Diseño Organizacional,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complementadores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estrategia versus modelo.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coherence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interviews,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agility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vs.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B9546B-986E-5CB4-080C-39D1AEC4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6491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05F8D-6105-AAF5-1922-62B94020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020B5-9EA7-21BE-1A6D-6F715E10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641" y="120565"/>
            <a:ext cx="7478959" cy="724225"/>
          </a:xfrm>
          <a:noFill/>
        </p:spPr>
        <p:txBody>
          <a:bodyPr>
            <a:noAutofit/>
          </a:bodyPr>
          <a:lstStyle/>
          <a:p>
            <a:r>
              <a:rPr lang="es-MX" sz="2400" dirty="0">
                <a:latin typeface="Segoe UI" panose="020B0502040204020203" pitchFamily="34" charset="0"/>
                <a:cs typeface="Segoe UI" panose="020B0502040204020203" pitchFamily="34" charset="0"/>
              </a:rPr>
              <a:t>Factores disruptivos con impactos inciertos </a:t>
            </a:r>
            <a:endParaRPr lang="es-ES" sz="1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0421DC-59B4-E2A1-A525-1DDA0D3F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027" y="-1238042"/>
            <a:ext cx="2364242" cy="7499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84D325-944D-680D-2499-C839CDE4A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18" y="1410703"/>
            <a:ext cx="3716682" cy="2425013"/>
          </a:xfrm>
          <a:prstGeom prst="rect">
            <a:avLst/>
          </a:prstGeom>
        </p:spPr>
      </p:pic>
      <p:pic>
        <p:nvPicPr>
          <p:cNvPr id="3076" name="Picture 4" descr="La Capital | Big Data IA Y Blockchain Las Claves Del Real Estate Del Futuro">
            <a:extLst>
              <a:ext uri="{FF2B5EF4-FFF2-40B4-BE49-F238E27FC236}">
                <a16:creationId xmlns:a16="http://schemas.microsoft.com/office/drawing/2014/main" id="{F3C8B8B7-17D4-E5B7-B38D-7645621B8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9" y="1352502"/>
            <a:ext cx="3091538" cy="17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ockchain y Big Data: Cómo se relacionan y sus aplicaciones">
            <a:extLst>
              <a:ext uri="{FF2B5EF4-FFF2-40B4-BE49-F238E27FC236}">
                <a16:creationId xmlns:a16="http://schemas.microsoft.com/office/drawing/2014/main" id="{5FCD6431-B912-B409-4668-D1F92BB1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64" y="1410704"/>
            <a:ext cx="3215679" cy="158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os desafíos de la transición energética | TotalEnergies">
            <a:extLst>
              <a:ext uri="{FF2B5EF4-FFF2-40B4-BE49-F238E27FC236}">
                <a16:creationId xmlns:a16="http://schemas.microsoft.com/office/drawing/2014/main" id="{C4FDD13D-9FB4-B9AF-D21A-86E5D86E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7" y="3283491"/>
            <a:ext cx="3240221" cy="19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s sociales y guerra híbrida, un desafío para la defensa">
            <a:extLst>
              <a:ext uri="{FF2B5EF4-FFF2-40B4-BE49-F238E27FC236}">
                <a16:creationId xmlns:a16="http://schemas.microsoft.com/office/drawing/2014/main" id="{668C09C4-0BC5-E187-4EFD-0991131C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3" y="5480178"/>
            <a:ext cx="5524837" cy="19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907D395-CFE7-4B1F-7A90-B4F7E1A000E7}"/>
              </a:ext>
            </a:extLst>
          </p:cNvPr>
          <p:cNvSpPr/>
          <p:nvPr/>
        </p:nvSpPr>
        <p:spPr>
          <a:xfrm>
            <a:off x="3385356" y="3691426"/>
            <a:ext cx="329926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defTabSz="469226">
              <a:spcBef>
                <a:spcPct val="0"/>
              </a:spcBef>
              <a:defRPr/>
            </a:pPr>
            <a:r>
              <a:rPr lang="es-CL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Transición energética y 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Cambios medioambientales.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DA82581-9043-7AE6-2439-0F7F9D8FC8AA}"/>
              </a:ext>
            </a:extLst>
          </p:cNvPr>
          <p:cNvSpPr/>
          <p:nvPr/>
        </p:nvSpPr>
        <p:spPr>
          <a:xfrm>
            <a:off x="5029200" y="4474882"/>
            <a:ext cx="288471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Volatilidad geopolítica y fragmentación de cadenas globales.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73267CA-3914-9481-D521-022D20996750}"/>
              </a:ext>
            </a:extLst>
          </p:cNvPr>
          <p:cNvSpPr/>
          <p:nvPr/>
        </p:nvSpPr>
        <p:spPr>
          <a:xfrm>
            <a:off x="5743226" y="6686223"/>
            <a:ext cx="460719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Transiciones culturales: sociedad digital, inmediatez y autoorganización,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postverdad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Imagen 7" descr="Un hombre con traje y corbata con un celular en la mano&#10;&#10;El contenido generado por IA puede ser incorrecto.">
            <a:extLst>
              <a:ext uri="{FF2B5EF4-FFF2-40B4-BE49-F238E27FC236}">
                <a16:creationId xmlns:a16="http://schemas.microsoft.com/office/drawing/2014/main" id="{16082634-1706-8DD4-4FE4-D0CCA3C11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824" y="4056525"/>
            <a:ext cx="2494176" cy="249417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9B239C3-2EFA-E840-8889-23927D674F45}"/>
              </a:ext>
            </a:extLst>
          </p:cNvPr>
          <p:cNvSpPr/>
          <p:nvPr/>
        </p:nvSpPr>
        <p:spPr>
          <a:xfrm>
            <a:off x="89570" y="751673"/>
            <a:ext cx="105441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Disrupción tecnológica acelerada e incierta (Cloud Computing, Big Data, IA, Internet de las Cosas (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IoT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), ERP/CRM, RPA, </a:t>
            </a:r>
            <a:r>
              <a:rPr lang="es-MX" altLang="es-PE" sz="1800" dirty="0" err="1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blockchain</a:t>
            </a: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AR/VR y otras emergentes).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54586"/>
      </p:ext>
    </p:extLst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2D48-3D79-A3B3-9F5C-954B7939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A46CB-CE06-6919-7AD5-95772F9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366691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4 – Cultura Organizacional y Liderazgo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Culture &amp;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52B234-EEC9-421D-15B6-429C109B71F1}"/>
              </a:ext>
            </a:extLst>
          </p:cNvPr>
          <p:cNvSpPr/>
          <p:nvPr/>
        </p:nvSpPr>
        <p:spPr>
          <a:xfrm>
            <a:off x="662752" y="1326875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 valores, símbolos, estilos de liderazgo y su alineación con el cambio.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Encuestas culturales, entrevistas/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mapa de valores adhocráticos vs. existentes, tipo de liderazgo, 360°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perfil cultural + palancas de liderazgo para transformación.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Explores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symbols,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styles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matrix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360°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cultural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leadership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592D23-039F-89B4-8876-8591C22C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7696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1C7A5-55F3-444B-971F-A85A4DAC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96D6F-5611-99CD-9C14-37140EE2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515596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5 – Core </a:t>
            </a:r>
            <a:r>
              <a:rPr lang="es-MX" altLang="es-PE" sz="2425" dirty="0" err="1">
                <a:latin typeface="Segoe UI" panose="020B0502040204020203" pitchFamily="34" charset="0"/>
                <a:cs typeface="Segoe UI" panose="020B0502040204020203" pitchFamily="34" charset="0"/>
              </a:rPr>
              <a:t>Competences</a:t>
            </a:r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 Históricas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Historical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Core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Competences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9D22532-D087-7A63-97EA-DDFB7DCEA4FD}"/>
              </a:ext>
            </a:extLst>
          </p:cNvPr>
          <p:cNvSpPr/>
          <p:nvPr/>
        </p:nvSpPr>
        <p:spPr>
          <a:xfrm>
            <a:off x="504002" y="1546435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 capacidades que han sostenido la ventaja competitiva.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entrevistas de análisis de éxitos históricos y causas/ competencias requeridas, análisis de resiliencia.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Clasificació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en competencia esencial CE y ventajas competitivas VC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mapa de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competences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transferibles al futuro y deseables.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capabilities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sustained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competitive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advantage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interviews, timeline,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resilience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transferable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future.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0A7050-1A6B-C11B-539C-849B75D5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1174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CC8F-DFAF-116F-C444-A42094CB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81139-11A4-2117-FD3F-334899EE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366691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6 – Perfil de Personas </a:t>
            </a:r>
            <a:b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People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Profile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70A097-8B0C-565D-7AAE-6333C1273AB6}"/>
              </a:ext>
            </a:extLst>
          </p:cNvPr>
          <p:cNvSpPr/>
          <p:nvPr/>
        </p:nvSpPr>
        <p:spPr>
          <a:xfrm>
            <a:off x="662752" y="1461692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 perfiles, motivaciones y habilidades de los equipos.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entrevistas, encuestas, observación conductual. análisis de roles críticos, mapa de competencias.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tipología de perfiles y brechas de talento.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skills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surveys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role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typology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talent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gaps.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6F0A37-EA89-12D5-4FCA-CC64EB9D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28647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8358-5180-FEE7-165E-5FC64583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FD2E2-9D64-A55F-7B25-F755D57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756" y="356845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7 – Transformación Digital y Alineamiento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Digital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Transformation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D0417A6-6358-E15C-DB42-8EF8CAD01F42}"/>
              </a:ext>
            </a:extLst>
          </p:cNvPr>
          <p:cNvSpPr/>
          <p:nvPr/>
        </p:nvSpPr>
        <p:spPr>
          <a:xfrm>
            <a:off x="583377" y="1477949"/>
            <a:ext cx="9683809" cy="453701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Evalúa análisis de estrategia de transformación digital y/o grado de digitalización y alineamiento con estrategia.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entrevistas, lectura de antecedentes, auditoría de procesos, mapa de madurez digital, análisis de alineamiento de herramientas digitales con estrategia.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plan digital de priorización e integración.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digitalization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alignment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digital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maturity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ROI.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prioritized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digital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plan.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B9A8D4-8D6F-5EDA-020A-A395DC0D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10337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9D32-B6E2-6925-24A0-1EE9590F4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2CD1D-CC86-0EC3-04E5-DA26ED9F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366691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8 – Herramientas Estratégicas Integradas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Integrated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Strategic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Toolset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C36B42E-D687-8133-D3B4-CE6D8D5B067E}"/>
              </a:ext>
            </a:extLst>
          </p:cNvPr>
          <p:cNvSpPr/>
          <p:nvPr/>
        </p:nvSpPr>
        <p:spPr>
          <a:xfrm>
            <a:off x="504002" y="1398573"/>
            <a:ext cx="9683809" cy="36548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coherencia entre visión–estrategia–operación.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Herramientas: Nivel de satisfacción de necesidades asociadas a herramientas de gestión estratégica (ABC, ABM, benchmarking dinámico, EVA, brechas </a:t>
            </a:r>
            <a:r>
              <a:rPr lang="es-MX" altLang="es-PE" sz="1984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calidad y CE/EX,  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 de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stakeholders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Mapa de riesgos,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OKRs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Key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/Cuadro de mando,  gestión p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ortafolio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iniciativas,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Roadmaps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stakeholders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OKRs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scorecard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initiatives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portfolio ·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roadmap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coherence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across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E1E6456-9908-C6E0-BFD7-1E98B74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99" y="5605473"/>
            <a:ext cx="6363615" cy="16066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3682624-2002-54F5-589A-3DD07E88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4005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9941-5484-45E3-0DE7-7CBAA153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C1F2E-848F-FC80-4CC3-FE8581C0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32" y="515596"/>
            <a:ext cx="7620047" cy="724225"/>
          </a:xfrm>
        </p:spPr>
        <p:txBody>
          <a:bodyPr>
            <a:noAutofit/>
          </a:bodyPr>
          <a:lstStyle/>
          <a:p>
            <a: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  <a:t>Área 9 – Innovación y Creatividad Adaptativa </a:t>
            </a:r>
            <a:br>
              <a:rPr lang="es-MX" altLang="es-PE" sz="2646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/ Adaptive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984" i="1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984" i="1" dirty="0" err="1">
                <a:latin typeface="Segoe UI" panose="020B0502040204020203" pitchFamily="34" charset="0"/>
                <a:cs typeface="Segoe UI" panose="020B0502040204020203" pitchFamily="34" charset="0"/>
              </a:rPr>
              <a:t>Creativity</a:t>
            </a:r>
            <a:endParaRPr lang="es-MX" altLang="es-PE" sz="1984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C099F6-DEAD-36B3-B309-A572A226F6C0}"/>
              </a:ext>
            </a:extLst>
          </p:cNvPr>
          <p:cNvSpPr/>
          <p:nvPr/>
        </p:nvSpPr>
        <p:spPr>
          <a:xfrm>
            <a:off x="583377" y="1896908"/>
            <a:ext cx="9683809" cy="42316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Evalúa la capacidad de generar innovación incremental y radical.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Instrumentos: evidencia de capacidades en la materia (casos, procesos y embudo de la innovación), entrevistas, encuesta de cultura, Reverse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MX" altLang="es-PE" sz="1984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innovación que nace para mercados emergentes y luego escala a desarrollados.” </a:t>
            </a:r>
            <a:r>
              <a:rPr lang="es-MX" altLang="es-PE" sz="1984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Vijay</a:t>
            </a:r>
            <a:r>
              <a:rPr lang="es-MX" altLang="es-PE" sz="1984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Govindarajan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y la versión chilena “</a:t>
            </a:r>
            <a:r>
              <a:rPr lang="es-MX" altLang="es-PE" sz="1984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innovación adaptativa anticipativa IAA (ante escasez o crisis) 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(1)”, análisis de proyectos y organización, mapa de ideas.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Resultado: índice de innovación y focos de oportunidad.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EN: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Assesses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ability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incremental and radical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portfolio, idea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creative workshops.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opportunity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hotspots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15B4E-2864-08FE-C88E-F40C3AB6A66B}"/>
              </a:ext>
            </a:extLst>
          </p:cNvPr>
          <p:cNvSpPr txBox="1"/>
          <p:nvPr/>
        </p:nvSpPr>
        <p:spPr>
          <a:xfrm>
            <a:off x="345251" y="6537494"/>
            <a:ext cx="10001311" cy="80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7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1543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(1) Innovación y Creatividad Adaptativa. Se evalúa capacidad de innovar ante escasez o crisis (componente adaptativo más profundo del sistema organizacional chileno). Fundamento: </a:t>
            </a:r>
            <a:r>
              <a:rPr lang="es-MX" sz="1543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Cardoen</a:t>
            </a:r>
            <a:r>
              <a:rPr lang="es-MX" sz="1543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Aravena, Lautaro, perfil ZTE, </a:t>
            </a:r>
            <a:r>
              <a:rPr lang="es-MX" sz="1543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es-MX" sz="1543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—y Comunidades Fraternas y Resilientes (CFR).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9AAA70-6159-A9A9-8C9F-C33F79B9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31007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59CC-8DEF-C802-FDCC-211D6E6E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533ECA3-3BE9-E60A-19BC-40B7C0D25E41}"/>
              </a:ext>
            </a:extLst>
          </p:cNvPr>
          <p:cNvSpPr>
            <a:spLocks noGrp="1"/>
          </p:cNvSpPr>
          <p:nvPr/>
        </p:nvSpPr>
        <p:spPr>
          <a:xfrm>
            <a:off x="1245290" y="51109"/>
            <a:ext cx="8738050" cy="1389071"/>
          </a:xfrm>
          <a:prstGeom prst="rect">
            <a:avLst/>
          </a:prstGeom>
        </p:spPr>
        <p:txBody>
          <a:bodyPr vert="horz" lIns="86204" tIns="43102" rIns="86204" bIns="43102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30996">
              <a:lnSpc>
                <a:spcPct val="90000"/>
              </a:lnSpc>
              <a:defRPr/>
            </a:pPr>
            <a:r>
              <a:rPr lang="es-CL" sz="2400" dirty="0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CAM+ a </a:t>
            </a:r>
            <a:r>
              <a:rPr lang="es-CL" sz="2400" dirty="0" err="1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endParaRPr lang="es-CL" sz="2400" dirty="0">
              <a:solidFill>
                <a:srgbClr val="1561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defTabSz="430996">
              <a:lnSpc>
                <a:spcPct val="90000"/>
              </a:lnSpc>
              <a:defRPr/>
            </a:pPr>
            <a:r>
              <a:rPr lang="es-MX" sz="2400" dirty="0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Transformación anticipativa: aportes diferenciales</a:t>
            </a:r>
          </a:p>
          <a:p>
            <a:pPr algn="l" defTabSz="430996">
              <a:lnSpc>
                <a:spcPct val="90000"/>
              </a:lnSpc>
              <a:defRPr/>
            </a:pPr>
            <a:r>
              <a:rPr lang="es-MX" sz="1800" i="1" dirty="0" err="1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Anticipatory</a:t>
            </a:r>
            <a:r>
              <a:rPr lang="es-MX" sz="1800" i="1" dirty="0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1800" i="1" dirty="0" err="1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Transformation</a:t>
            </a:r>
            <a:endParaRPr lang="es-ES" sz="1800" i="1" dirty="0">
              <a:solidFill>
                <a:srgbClr val="1561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70FBC8-24A6-6E07-F624-8BF2FA5D2C93}"/>
              </a:ext>
            </a:extLst>
          </p:cNvPr>
          <p:cNvSpPr/>
          <p:nvPr/>
        </p:nvSpPr>
        <p:spPr>
          <a:xfrm>
            <a:off x="286831" y="1534333"/>
            <a:ext cx="9683809" cy="570630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Liderar desde la anticipación con visión sistémica y anticipativa. </a:t>
            </a:r>
          </a:p>
          <a:p>
            <a:pPr marL="342900" indent="-342900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Transformación unificada: estrategia, operaciones y personas.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Integración metodológica de herramientas dispersas.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Ejecución Adaptativa 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conductual (</a:t>
            </a:r>
            <a:r>
              <a:rPr lang="es-MX" altLang="es-PE" sz="2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Nudge</a:t>
            </a: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economía del comportamiento).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Resultados sostenibles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Autopoiesis aplicada: regeneración interna sin perder identidad ni propósito.</a:t>
            </a: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MX" altLang="es-PE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Gobernanza anticipativa: anticipación con señales tempranas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14982" indent="-314982" algn="just" defTabSz="469226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s-MX" altLang="es-PE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469226">
              <a:spcBef>
                <a:spcPct val="0"/>
              </a:spcBef>
              <a:defRPr/>
            </a:pPr>
            <a:r>
              <a:rPr lang="es-MX" altLang="es-PE" sz="2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 diagnóstico adaptativo (CAM+) y diseño anticipativo (</a:t>
            </a:r>
            <a:r>
              <a:rPr lang="es-MX" altLang="es-PE" sz="22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lang="es-MX" altLang="es-PE" sz="2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algn="ctr" defTabSz="469226">
              <a:spcBef>
                <a:spcPct val="0"/>
              </a:spcBef>
              <a:defRPr/>
            </a:pPr>
            <a:endParaRPr lang="es-MX" altLang="es-PE" sz="22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469226">
              <a:spcBef>
                <a:spcPct val="0"/>
              </a:spcBef>
              <a:defRPr/>
            </a:pPr>
            <a:r>
              <a:rPr lang="es-MX" altLang="es-PE" sz="2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“El futuro no se predice: se diseña anticipativamente</a:t>
            </a:r>
            <a:r>
              <a:rPr lang="es-MX" altLang="es-PE" sz="1984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98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874" i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874" i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C5DB59-B1DF-3A22-3006-6C7B5970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43759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0E56-A18E-481D-80A3-0C777036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D5980-70AF-0121-8115-180D22EF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82" y="366691"/>
            <a:ext cx="5318158" cy="724225"/>
          </a:xfrm>
        </p:spPr>
        <p:txBody>
          <a:bodyPr>
            <a:noAutofit/>
          </a:bodyPr>
          <a:lstStyle/>
          <a:p>
            <a: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  <a:t>Las 7 etapas </a:t>
            </a:r>
            <a:r>
              <a:rPr lang="es-MX" altLang="es-P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lang="es-MX" altLang="es-P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MX" altLang="es-PE" sz="2425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MX" altLang="es-PE" sz="18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MX" altLang="es-PE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 7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Pré-Futur</a:t>
            </a:r>
            <a:r>
              <a:rPr lang="es-MX" altLang="es-PE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Stages</a:t>
            </a:r>
            <a:endParaRPr lang="es-ES" sz="1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532F21-AE4D-5AB4-0A3F-46295EFA3197}"/>
              </a:ext>
            </a:extLst>
          </p:cNvPr>
          <p:cNvSpPr/>
          <p:nvPr/>
        </p:nvSpPr>
        <p:spPr>
          <a:xfrm>
            <a:off x="662752" y="1385765"/>
            <a:ext cx="9683809" cy="45031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77979" indent="-377979" algn="just" defTabSz="469226">
              <a:spcBef>
                <a:spcPct val="0"/>
              </a:spcBef>
              <a:buFontTx/>
              <a:buAutoNum type="arabicPeriod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Screening inicial: mapa rápido de brechas/urgencias.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  Diagnóstico CAM+: nivel de madurez adaptativa en 12 áreas opcionales.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 Definición Estrategia anticipativa: objetivos, 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iniciativas,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quick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 startAt="4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Diseño intervención anticipativa: Kotter/mapeo, coaching, diseño acciones y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Lean–Agile, 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  Implementación adaptativa: Change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Mgmt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coaching, BSC adaptativos,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•	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(PDCA y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Kaizen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  Consolidación cultural: coaching/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mentoring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CFR/grupos conocimiento, liderazgo.</a:t>
            </a:r>
          </a:p>
          <a:p>
            <a:pPr marL="377979" indent="-377979" algn="just" defTabSz="469226">
              <a:spcBef>
                <a:spcPct val="0"/>
              </a:spcBef>
              <a:buFontTx/>
              <a:buAutoNum type="arabicPeriod" startAt="7"/>
              <a:defRPr/>
            </a:pP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Evaluación y ajuste: 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revisiones de procesos Lean (</a:t>
            </a:r>
            <a:r>
              <a:rPr lang="es-MX" altLang="es-PE" sz="198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Kaizen</a:t>
            </a:r>
            <a:r>
              <a:rPr lang="es-MX" altLang="es-PE" sz="198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gestión de brechas, CAM+, ajuste.</a:t>
            </a: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</a:p>
          <a:p>
            <a:pPr algn="just" defTabSz="469226">
              <a:spcBef>
                <a:spcPct val="0"/>
              </a:spcBef>
              <a:defRPr/>
            </a:pP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1)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screening · 2) CAM+ diagnosis · 3)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Anticipatory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4)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Intervention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5) Adaptive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6) Cultural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consolidation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· 7)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MX" altLang="es-PE" sz="1764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MX" altLang="es-PE" sz="1764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tuning</a:t>
            </a:r>
            <a:endParaRPr lang="es-MX" altLang="es-PE" sz="1764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5AFD4EE1-E5F6-9400-882B-03F3570C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5" y="5812179"/>
            <a:ext cx="10079567" cy="15872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A54D67-CA24-875A-5BF0-9FD46F81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2125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FDB6-20FB-DC50-4D37-84C880FF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7B0813D1-CCC5-39AB-41A3-FDFA2567FC81}"/>
              </a:ext>
            </a:extLst>
          </p:cNvPr>
          <p:cNvSpPr txBox="1">
            <a:spLocks/>
          </p:cNvSpPr>
          <p:nvPr/>
        </p:nvSpPr>
        <p:spPr bwMode="auto">
          <a:xfrm>
            <a:off x="9080154" y="6949879"/>
            <a:ext cx="1224947" cy="25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483" tIns="20483" rIns="20483" bIns="20483" anchor="ctr"/>
          <a:lstStyle/>
          <a:p>
            <a:pPr marL="191159" indent="-191159" algn="ctr" defTabSz="469226">
              <a:spcBef>
                <a:spcPct val="20000"/>
              </a:spcBef>
              <a:defRPr/>
            </a:pPr>
            <a:fld id="{C33B0DD8-AAE2-4509-8A4B-057C9060A890}" type="slidenum">
              <a:rPr lang="es-ES_tradnl" altLang="es-CL" sz="942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191159" indent="-191159" algn="ctr" defTabSz="469226">
                <a:spcBef>
                  <a:spcPct val="20000"/>
                </a:spcBef>
                <a:defRPr/>
              </a:pPr>
              <a:t>5</a:t>
            </a:fld>
            <a:endParaRPr lang="es-ES_tradnl" altLang="es-CL" sz="942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2F3BE8-7357-78A8-74AC-D2121A0E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027" y="-1238042"/>
            <a:ext cx="2364242" cy="7499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5B1437-511A-3BF7-EFE0-E4066AE9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5" y="2823217"/>
            <a:ext cx="2434725" cy="1724597"/>
          </a:xfrm>
          <a:prstGeom prst="rect">
            <a:avLst/>
          </a:prstGeom>
        </p:spPr>
      </p:pic>
      <p:pic>
        <p:nvPicPr>
          <p:cNvPr id="3090" name="Picture 18" descr="Guía para mejorar la diversidad, la equidad y la inclusión en el trabajo -  Visión Sustentable">
            <a:extLst>
              <a:ext uri="{FF2B5EF4-FFF2-40B4-BE49-F238E27FC236}">
                <a16:creationId xmlns:a16="http://schemas.microsoft.com/office/drawing/2014/main" id="{3E91E597-E2C8-3E7D-FB32-A640C254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45" y="3060486"/>
            <a:ext cx="4209113" cy="3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84DC7EF-5E95-6ECC-48C7-72CD85EA7089}"/>
              </a:ext>
            </a:extLst>
          </p:cNvPr>
          <p:cNvSpPr/>
          <p:nvPr/>
        </p:nvSpPr>
        <p:spPr>
          <a:xfrm>
            <a:off x="249664" y="763582"/>
            <a:ext cx="509624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Exigencias de mercados internacionales e IED.</a:t>
            </a:r>
            <a:endParaRPr lang="en-US" sz="1600" dirty="0">
              <a:solidFill>
                <a:srgbClr val="0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6B4175-330B-9E60-B337-98C43EF22DE0}"/>
              </a:ext>
            </a:extLst>
          </p:cNvPr>
          <p:cNvSpPr/>
          <p:nvPr/>
        </p:nvSpPr>
        <p:spPr>
          <a:xfrm>
            <a:off x="2768600" y="4913597"/>
            <a:ext cx="43486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 defTabSz="469226">
              <a:spcBef>
                <a:spcPct val="0"/>
              </a:spcBef>
              <a:defRPr/>
            </a:pPr>
            <a:r>
              <a:rPr lang="es-MX" altLang="es-PE" sz="18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Cambios sociales y laborales. Nuevas formas de trabajo, diversidad y equidad).</a:t>
            </a:r>
          </a:p>
        </p:txBody>
      </p:sp>
      <p:pic>
        <p:nvPicPr>
          <p:cNvPr id="3088" name="Picture 16" descr="Marketing Puro: Matriz de Selección de Mercados Internacionales: Clave para  la Expansión Global">
            <a:extLst>
              <a:ext uri="{FF2B5EF4-FFF2-40B4-BE49-F238E27FC236}">
                <a16:creationId xmlns:a16="http://schemas.microsoft.com/office/drawing/2014/main" id="{A1EB0E1E-22D7-6C28-BEE3-DE30D380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46" y="1015389"/>
            <a:ext cx="3592916" cy="18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B3EBEE-89EC-E7F4-22C2-C22492A2BB89}"/>
              </a:ext>
            </a:extLst>
          </p:cNvPr>
          <p:cNvSpPr txBox="1"/>
          <p:nvPr/>
        </p:nvSpPr>
        <p:spPr>
          <a:xfrm>
            <a:off x="2371263" y="6212710"/>
            <a:ext cx="7946531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2400" dirty="0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Modelos de optimización no sirven en entornos inciertos, lo que hay que buscar son modelos de adaptabilidad de las empresas. Es un cambio mayor. </a:t>
            </a:r>
            <a:r>
              <a:rPr lang="es-MX" sz="2400" dirty="0" err="1">
                <a:solidFill>
                  <a:srgbClr val="1561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Mckinsey</a:t>
            </a:r>
            <a:r>
              <a:rPr lang="es-MX" sz="1800" dirty="0">
                <a:solidFill>
                  <a:srgbClr val="15619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950EABF-D564-AEB8-6FD4-27312DEEBAC0}"/>
              </a:ext>
            </a:extLst>
          </p:cNvPr>
          <p:cNvSpPr/>
          <p:nvPr/>
        </p:nvSpPr>
        <p:spPr bwMode="auto">
          <a:xfrm>
            <a:off x="2717800" y="1221157"/>
            <a:ext cx="3892414" cy="3270376"/>
          </a:xfrm>
          <a:prstGeom prst="roundRect">
            <a:avLst/>
          </a:prstGeom>
          <a:solidFill>
            <a:srgbClr val="51718E">
              <a:lumMod val="20000"/>
              <a:lumOff val="80000"/>
            </a:srgbClr>
          </a:solidFill>
          <a:ln w="9525">
            <a:solidFill>
              <a:srgbClr val="000F7B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" rIns="3600" anchor="ctr" anchorCtr="1"/>
          <a:lstStyle/>
          <a:p>
            <a:pPr marL="0" marR="0" lvl="0" indent="0" algn="ctr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srgbClr val="3038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defTabSz="451562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altLang="es-PE" sz="1200" b="1" kern="0" dirty="0">
              <a:solidFill>
                <a:srgbClr val="3038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1562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altLang="es-PE" sz="1200" b="1" kern="0" dirty="0">
              <a:solidFill>
                <a:srgbClr val="3038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15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Exigencias normativas y de buenas prácticas:</a:t>
            </a:r>
          </a:p>
          <a:p>
            <a:pPr marL="171450" lvl="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 err="1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endParaRPr lang="es-MX" altLang="es-PE" sz="1200" b="1" kern="0" dirty="0">
              <a:solidFill>
                <a:srgbClr val="3038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Derechos humanos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Desarrollo comunitario 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Desarrollo  de Pueblos Indígenas 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L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</a:t>
            </a:r>
            <a:r>
              <a:rPr kumimoji="0" lang="es-CL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uesta</a:t>
            </a: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en valor del Patrimonio cultural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Desarrollo  humano y de proveedores con empleabilidad y emprendimiento, 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Genero e igualdad </a:t>
            </a: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3038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Inclusividad</a:t>
            </a:r>
            <a:endParaRPr lang="es-MX" altLang="es-PE" sz="1200" b="1" kern="0" dirty="0">
              <a:solidFill>
                <a:srgbClr val="3038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Medioambiente, 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Laboral, 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Contable, tributaria, 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y salud, 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Calidad. 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Infraestructura y habilitaciones</a:t>
            </a:r>
          </a:p>
          <a:p>
            <a:pPr marL="171450" indent="-171450" defTabSz="451562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PE" sz="1200" b="1" kern="0" dirty="0">
                <a:solidFill>
                  <a:srgbClr val="3038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Normas sectoriales</a:t>
            </a:r>
            <a:endParaRPr lang="en-US" sz="1200" b="1" kern="0" dirty="0">
              <a:solidFill>
                <a:srgbClr val="3038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1" i="0" u="none" strike="noStrike" kern="0" cap="none" spc="0" normalizeH="0" baseline="0" noProof="0" dirty="0">
              <a:ln>
                <a:noFill/>
              </a:ln>
              <a:solidFill>
                <a:srgbClr val="3038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156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srgbClr val="3038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7185CB0-C59F-4498-BA24-FF8AF9EE0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58" y="1478121"/>
            <a:ext cx="1543112" cy="713325"/>
          </a:xfrm>
          <a:prstGeom prst="rect">
            <a:avLst/>
          </a:prstGeom>
        </p:spPr>
      </p:pic>
      <p:pic>
        <p:nvPicPr>
          <p:cNvPr id="25" name="Imagen 24" descr="Un hombre con traje de color negro sobre una mesa&#10;&#10;El contenido generado por IA puede ser incorrecto.">
            <a:extLst>
              <a:ext uri="{FF2B5EF4-FFF2-40B4-BE49-F238E27FC236}">
                <a16:creationId xmlns:a16="http://schemas.microsoft.com/office/drawing/2014/main" id="{F31E4335-4A92-439B-F847-A521431E9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92" y="5179585"/>
            <a:ext cx="212437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9737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52D1-5EB5-1C84-5F71-5EA728F6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B9B61-C595-09F7-C529-0447553AACA5}"/>
              </a:ext>
            </a:extLst>
          </p:cNvPr>
          <p:cNvSpPr txBox="1">
            <a:spLocks/>
          </p:cNvSpPr>
          <p:nvPr/>
        </p:nvSpPr>
        <p:spPr>
          <a:xfrm>
            <a:off x="1241817" y="76182"/>
            <a:ext cx="7996187" cy="11179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huella digital que emerge con distintas IA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D52BE-8394-FD42-6273-BE3C1ECED90A}"/>
              </a:ext>
            </a:extLst>
          </p:cNvPr>
          <p:cNvSpPr txBox="1">
            <a:spLocks/>
          </p:cNvSpPr>
          <p:nvPr/>
        </p:nvSpPr>
        <p:spPr>
          <a:xfrm>
            <a:off x="43541" y="1030891"/>
            <a:ext cx="10528526" cy="5571237"/>
          </a:xfrm>
          <a:prstGeom prst="rect">
            <a:avLst/>
          </a:prstGeom>
        </p:spPr>
        <p:txBody>
          <a:bodyPr lIns="104287" tIns="52144" rIns="104287" bIns="52144"/>
          <a:lstStyle>
            <a:lvl1pPr marL="215499" indent="-215499" algn="l" defTabSz="861993" rtl="0" eaLnBrk="1" latinLnBrk="0" hangingPunct="1">
              <a:lnSpc>
                <a:spcPct val="90000"/>
              </a:lnSpc>
              <a:spcBef>
                <a:spcPts val="942"/>
              </a:spcBef>
              <a:buFont typeface="Arial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495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22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492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8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488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948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0481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1477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2474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63470" indent="-215499" algn="l" defTabSz="861993" rtl="0" eaLnBrk="1" latinLnBrk="0" hangingPunct="1">
              <a:lnSpc>
                <a:spcPct val="90000"/>
              </a:lnSpc>
              <a:spcBef>
                <a:spcPts val="472"/>
              </a:spcBef>
              <a:buFont typeface="Arial"/>
              <a:buChar char="•"/>
              <a:defRPr sz="16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CL" sz="1800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</a:t>
            </a:r>
            <a:r>
              <a:rPr lang="es-CL" sz="18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Core de </a:t>
            </a:r>
            <a:r>
              <a:rPr lang="es-CL" sz="1800" b="1" kern="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</a:t>
            </a:r>
            <a:r>
              <a:rPr lang="es-CL" sz="18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CL" sz="1800" b="1" kern="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Loyal</a:t>
            </a:r>
            <a:r>
              <a:rPr lang="es-CL" sz="18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lang="es-CL" sz="1800" i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</a:t>
            </a:r>
            <a:r>
              <a:rPr lang="es-CL" sz="18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Tienen un </a:t>
            </a:r>
            <a:r>
              <a:rPr lang="es-CL" sz="18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enfoque muy fuerte en ingeniería</a:t>
            </a:r>
            <a:r>
              <a:rPr lang="es-CL" sz="18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grandes proyectos, temas públicos… No es consultoría de humo.”</a:t>
            </a:r>
            <a:endParaRPr lang="es-CL" sz="1800" kern="1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Recomendables si la estrategia/proyecto tiene </a:t>
            </a:r>
            <a:r>
              <a:rPr lang="es-CL" sz="18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componente de ingeniería o desarrollo país/territorio.”</a:t>
            </a:r>
            <a:endParaRPr lang="es-CL" sz="1800" b="1" kern="1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GLT</a:t>
            </a:r>
            <a:endParaRPr lang="es-CL" sz="1800" b="1" kern="100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L’Huillier como un </a:t>
            </a:r>
            <a:r>
              <a:rPr lang="es-MX" sz="1800" b="1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articulador entre mundo técnico, instituciones y ciudadanía</a:t>
            </a:r>
            <a:r>
              <a:rPr lang="es-MX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resaltando tanto sus cargos como la mirada crítica que imprime a sus intervenciones.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</a:t>
            </a:r>
            <a:r>
              <a:rPr lang="es-MX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Une la </a:t>
            </a:r>
            <a:r>
              <a:rPr lang="es-MX" sz="1800" b="1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ingeniería de procesos con la visión estratégica y un compromiso activo con el desarrollo </a:t>
            </a:r>
            <a:r>
              <a:rPr lang="es-MX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sostenible tanto a nivel empresarial como país”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 LinkedIn personal es una </a:t>
            </a:r>
            <a:r>
              <a:rPr lang="es-CL" sz="1800" b="1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mina de oro de </a:t>
            </a:r>
            <a:r>
              <a:rPr lang="es-CL" sz="1800" b="1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networking</a:t>
            </a:r>
            <a:r>
              <a:rPr lang="es-CL" sz="1800" b="1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CL" sz="1800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alto nivel sin explotar.” “Red de contactos… de alto nivel (</a:t>
            </a:r>
            <a:r>
              <a:rPr lang="es-CL" sz="1800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CEOs</a:t>
            </a:r>
            <a:r>
              <a:rPr lang="es-CL" sz="1800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s-CL" sz="1800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ex-ministros</a:t>
            </a:r>
            <a:r>
              <a:rPr lang="es-CL" sz="1800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rectores).”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</a:t>
            </a:r>
            <a:r>
              <a:rPr lang="es-MX" sz="1800" kern="10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rayectoria como ingeniero, académico y consultor estratégico en Chile. Su perfil se caracteriza por </a:t>
            </a:r>
            <a:r>
              <a:rPr lang="es-MX" sz="1800" b="1" kern="10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combinación de experiencia empresarial y fuerte vocación académica y de servicio público</a:t>
            </a:r>
            <a:r>
              <a:rPr lang="es-MX" sz="1800" kern="10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L" sz="1800" kern="100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4865B-0907-ECB9-5C9F-7A41515E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7199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A87D-1FC2-3BC1-148C-6921555F9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60FF3-C1BD-16A2-5996-CADA669CDABF}"/>
              </a:ext>
            </a:extLst>
          </p:cNvPr>
          <p:cNvSpPr txBox="1">
            <a:spLocks/>
          </p:cNvSpPr>
          <p:nvPr/>
        </p:nvSpPr>
        <p:spPr>
          <a:xfrm>
            <a:off x="345829" y="185041"/>
            <a:ext cx="9088117" cy="1117996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2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2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Efectos de integración de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2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Ingeniería+ gestión estratégica+ normas y buenas practicas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altLang="es-PE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2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707DC4-7BA7-C50A-033C-E2BE3E39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EF49BEA-5CD3-2A1C-46A0-D38BBA1F2BE4}"/>
              </a:ext>
            </a:extLst>
          </p:cNvPr>
          <p:cNvSpPr txBox="1">
            <a:spLocks/>
          </p:cNvSpPr>
          <p:nvPr/>
        </p:nvSpPr>
        <p:spPr>
          <a:xfrm>
            <a:off x="658469" y="1596153"/>
            <a:ext cx="9088118" cy="6498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Publicaciones PPCI arrastran a todas las otras Las marcadas en rojo son productos.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8CC98A3-BEBC-5AF3-D63D-F15D7CBA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8" y="2576728"/>
            <a:ext cx="8983329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8339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A946-7A42-C46E-C039-A790D436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DA38B04-652A-0A61-9262-F5AB00AA85AD}"/>
              </a:ext>
            </a:extLst>
          </p:cNvPr>
          <p:cNvSpPr/>
          <p:nvPr/>
        </p:nvSpPr>
        <p:spPr>
          <a:xfrm>
            <a:off x="2044706" y="1231900"/>
            <a:ext cx="8221728" cy="4637803"/>
          </a:xfrm>
          <a:prstGeom prst="rect">
            <a:avLst/>
          </a:prstGeom>
          <a:solidFill>
            <a:srgbClr val="15619B"/>
          </a:solidFill>
          <a:ln>
            <a:solidFill>
              <a:srgbClr val="1561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3F4FB1-B81E-58D2-048B-CBE57012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" y="1276627"/>
            <a:ext cx="1679036" cy="213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ítulo 4">
            <a:extLst>
              <a:ext uri="{FF2B5EF4-FFF2-40B4-BE49-F238E27FC236}">
                <a16:creationId xmlns:a16="http://schemas.microsoft.com/office/drawing/2014/main" id="{316158AA-63FE-E98D-F934-34437D07AFC5}"/>
              </a:ext>
            </a:extLst>
          </p:cNvPr>
          <p:cNvSpPr txBox="1">
            <a:spLocks/>
          </p:cNvSpPr>
          <p:nvPr/>
        </p:nvSpPr>
        <p:spPr>
          <a:xfrm>
            <a:off x="152400" y="276430"/>
            <a:ext cx="10150929" cy="768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6014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CL" sz="2631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0" dirty="0">
                <a:solidFill>
                  <a:srgbClr val="15619B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Proyecciones del PPCI (Proyecto País del Colegio de Ingenieros) frente a fuentes económicas nacionales e internacionales (2002–2025)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0579E8B-0B44-0431-9FC3-7CEA8763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64218"/>
              </p:ext>
            </p:extLst>
          </p:nvPr>
        </p:nvGraphicFramePr>
        <p:xfrm>
          <a:off x="2044706" y="1207826"/>
          <a:ext cx="8221728" cy="4637802"/>
        </p:xfrm>
        <a:graphic>
          <a:graphicData uri="http://schemas.openxmlformats.org/drawingml/2006/table">
            <a:tbl>
              <a:tblPr/>
              <a:tblGrid>
                <a:gridCol w="505172">
                  <a:extLst>
                    <a:ext uri="{9D8B030D-6E8A-4147-A177-3AD203B41FA5}">
                      <a16:colId xmlns:a16="http://schemas.microsoft.com/office/drawing/2014/main" val="139917394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037298"/>
                    </a:ext>
                  </a:extLst>
                </a:gridCol>
                <a:gridCol w="6751356">
                  <a:extLst>
                    <a:ext uri="{9D8B030D-6E8A-4147-A177-3AD203B41FA5}">
                      <a16:colId xmlns:a16="http://schemas.microsoft.com/office/drawing/2014/main" val="3936790101"/>
                    </a:ext>
                  </a:extLst>
                </a:gridCol>
              </a:tblGrid>
              <a:tr h="562737"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Etapa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1" i="0" u="none" strike="noStrike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Proyección PPCI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1" i="0" u="none" strike="noStrike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Proyección oficial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643998"/>
                  </a:ext>
                </a:extLst>
              </a:tr>
              <a:tr h="306783"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FMI 2002: 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3,5 % (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WEO 2002 – Chile).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59373"/>
                  </a:ext>
                </a:extLst>
              </a:tr>
              <a:tr h="28136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Banco Central 2002: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4,0 %.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415754"/>
                  </a:ext>
                </a:extLst>
              </a:tr>
              <a:tr h="35125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Resultado real: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5,6 % </a:t>
                      </a: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promedio (Banco Central).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154518"/>
                  </a:ext>
                </a:extLst>
              </a:tr>
              <a:tr h="649231"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2,5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Felipe Larraín (El Mercurio, 23 nov 2008): “Chile puede mantener crecimiento potencial del </a:t>
                      </a:r>
                      <a:r>
                        <a:rPr lang="es-MX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5 % </a:t>
                      </a: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por varias décadas.”</a:t>
                      </a:r>
                    </a:p>
                    <a:p>
                      <a:pPr algn="just" rtl="0" fontAlgn="ctr">
                        <a:buNone/>
                      </a:pP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 https://www.emol.com/noticias/economia/2008/11/23/331971.html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951931"/>
                  </a:ext>
                </a:extLst>
              </a:tr>
              <a:tr h="42772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Vittorio Corbo (Diario Financiero, 15 ene 2010): “El país tiene condiciones para sostener un PIB cercano a </a:t>
                      </a:r>
                      <a:r>
                        <a:rPr lang="es-MX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5 %.” </a:t>
                      </a: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https://www.df.cl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95590"/>
                  </a:ext>
                </a:extLst>
              </a:tr>
              <a:tr h="28136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CEPAL 2010: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4,5 %.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091726"/>
                  </a:ext>
                </a:extLst>
              </a:tr>
              <a:tr h="28246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Resultado real 2015–2020: ≈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1,9 % </a:t>
                      </a: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(Banco Central).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812064"/>
                  </a:ext>
                </a:extLst>
              </a:tr>
              <a:tr h="437006"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Felipe Larraín (El Mercurio, 5 mar 2011): “Chile retoma su trayectoria de </a:t>
                      </a:r>
                      <a:r>
                        <a:rPr lang="es-MX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5 %.” </a:t>
                      </a: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https://www.emol.com/noticias/economia/2011/03/05/469324.html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6692"/>
                  </a:ext>
                </a:extLst>
              </a:tr>
              <a:tr h="42772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Andrés Velasco (DF, abril 2013): “Con reformas adecuadas mantendremos un PIB de 4</a:t>
                      </a:r>
                      <a:r>
                        <a:rPr lang="es-MX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 %.” </a:t>
                      </a:r>
                      <a:r>
                        <a:rPr lang="es-MX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https://www.df.cl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849799"/>
                  </a:ext>
                </a:extLst>
              </a:tr>
              <a:tr h="21386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• FMI 2013: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4,4 %.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26824"/>
                  </a:ext>
                </a:extLst>
              </a:tr>
              <a:tr h="41626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ctr">
                        <a:buNone/>
                      </a:pP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Resultado real 2014–2023: </a:t>
                      </a:r>
                      <a:r>
                        <a:rPr lang="es-C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1,7 </a:t>
                      </a:r>
                      <a:r>
                        <a:rPr lang="es-C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Ebrima" panose="02000000000000000000" pitchFamily="2" charset="0"/>
                        </a:rPr>
                        <a:t>%. (Banco Central).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18265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547C896A-5535-6D35-E89D-583C6616CEFA}"/>
              </a:ext>
            </a:extLst>
          </p:cNvPr>
          <p:cNvSpPr txBox="1"/>
          <p:nvPr/>
        </p:nvSpPr>
        <p:spPr>
          <a:xfrm>
            <a:off x="-1" y="5869053"/>
            <a:ext cx="10691813" cy="15876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just" defTabSz="497754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PPCI anticipó con precisión el ciclo de expansión </a:t>
            </a:r>
            <a:r>
              <a:rPr kumimoji="0" lang="es-CL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post-crisis</a:t>
            </a: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asiática. Fue la única fuente que predijo correctamente el estancamiento estructural.</a:t>
            </a:r>
          </a:p>
          <a:p>
            <a:pPr marL="285750" marR="0" lvl="0" indent="-285750" algn="just" defTabSz="497754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2011 dijo “falta de liderazgo se traduce en falta de soluciones a los problemas de fondo… en este contexto, las soluciones se lograrán solo cuando la comunidad las exija, ……con creciente movilización ciudadana”, </a:t>
            </a:r>
            <a:r>
              <a:rPr kumimoji="0" lang="es-CL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anticipando el estallido social</a:t>
            </a: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Se identificaron causas y soluciones que siguen vigentes…</a:t>
            </a:r>
            <a:endParaRPr kumimoji="0" lang="es-CL" sz="16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7C8E0D3-FC19-5A5B-B984-82EBDBF50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27014"/>
            <a:ext cx="1661831" cy="84109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74EDA7B-8AD2-E3B9-AB60-CA3DEF73F2A0}"/>
              </a:ext>
            </a:extLst>
          </p:cNvPr>
          <p:cNvSpPr/>
          <p:nvPr/>
        </p:nvSpPr>
        <p:spPr>
          <a:xfrm>
            <a:off x="445004" y="3416747"/>
            <a:ext cx="1369227" cy="55034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373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92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Erik </a:t>
            </a:r>
            <a:r>
              <a:rPr kumimoji="0" lang="es-MX" sz="992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Haindl</a:t>
            </a:r>
            <a:r>
              <a:rPr kumimoji="0" lang="es-MX" sz="992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, </a:t>
            </a:r>
            <a:r>
              <a:rPr kumimoji="0" lang="es-MX" sz="992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Pdte</a:t>
            </a:r>
            <a:r>
              <a:rPr kumimoji="0" lang="es-MX" sz="992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 Comisión </a:t>
            </a:r>
          </a:p>
          <a:p>
            <a:pPr marL="0" marR="0" lvl="0" indent="0" algn="l" defTabSz="373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92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Macroeconómica, </a:t>
            </a:r>
          </a:p>
        </p:txBody>
      </p:sp>
    </p:spTree>
    <p:extLst>
      <p:ext uri="{BB962C8B-B14F-4D97-AF65-F5344CB8AC3E}">
        <p14:creationId xmlns:p14="http://schemas.microsoft.com/office/powerpoint/2010/main" val="120194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0231D-55AD-0982-D2F8-5BF84B78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CA867-5342-382D-4475-DCE7B4C04BBB}"/>
              </a:ext>
            </a:extLst>
          </p:cNvPr>
          <p:cNvSpPr txBox="1">
            <a:spLocks/>
          </p:cNvSpPr>
          <p:nvPr/>
        </p:nvSpPr>
        <p:spPr>
          <a:xfrm>
            <a:off x="330201" y="295992"/>
            <a:ext cx="7953826" cy="898185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b="0" i="0" kern="1200">
                <a:solidFill>
                  <a:srgbClr val="15619B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Efectos de la integración 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Ingenieria+gestión</a:t>
            </a:r>
            <a:r>
              <a:rPr lang="es-ES" altLang="es-PE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kumimoji="0" lang="es-ES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estratégica+normas</a:t>
            </a:r>
            <a:r>
              <a:rPr kumimoji="0" lang="es-ES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15619B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 buenas practicas</a:t>
            </a:r>
          </a:p>
          <a:p>
            <a:pPr marL="0" marR="0" lvl="0" indent="0" algn="l" defTabSz="8125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15619B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CE71E0-2D60-0073-D45E-FF31D5C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295993"/>
            <a:ext cx="2364242" cy="749987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55461159-F10B-A3DD-E460-37BC333C3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78" y="1367561"/>
            <a:ext cx="838317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6848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0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6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7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8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9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Módulo.thmx</Template>
  <TotalTime>45743</TotalTime>
  <Words>4881</Words>
  <Application>Microsoft Office PowerPoint</Application>
  <PresentationFormat>Personalizado</PresentationFormat>
  <Paragraphs>585</Paragraphs>
  <Slides>47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27</vt:i4>
      </vt:variant>
      <vt:variant>
        <vt:lpstr>Títulos de diapositiva</vt:lpstr>
      </vt:variant>
      <vt:variant>
        <vt:i4>47</vt:i4>
      </vt:variant>
    </vt:vector>
  </HeadingPairs>
  <TitlesOfParts>
    <vt:vector size="85" baseType="lpstr">
      <vt:lpstr>Arial</vt:lpstr>
      <vt:lpstr>Arial Narrow</vt:lpstr>
      <vt:lpstr>Calibri</vt:lpstr>
      <vt:lpstr>Calibri Light</vt:lpstr>
      <vt:lpstr>Ebrima</vt:lpstr>
      <vt:lpstr>Helvetica Neue</vt:lpstr>
      <vt:lpstr>Helvetica Neue LT Std 55 Roman</vt:lpstr>
      <vt:lpstr>Segoe UI</vt:lpstr>
      <vt:lpstr>Symbol</vt:lpstr>
      <vt:lpstr>Tahoma</vt:lpstr>
      <vt:lpstr>Times New Roman</vt:lpstr>
      <vt:lpstr>3_Diseño personalizado</vt:lpstr>
      <vt:lpstr>Diseño personalizado</vt:lpstr>
      <vt:lpstr>4_Diseño personalizado</vt:lpstr>
      <vt:lpstr>5_Diseño personalizado</vt:lpstr>
      <vt:lpstr>1_Diseño personalizado</vt:lpstr>
      <vt:lpstr>2_Diseño personalizado</vt:lpstr>
      <vt:lpstr>6_Diseño personalizado</vt:lpstr>
      <vt:lpstr>13_Diseño personalizado</vt:lpstr>
      <vt:lpstr>14_Diseño personalizado</vt:lpstr>
      <vt:lpstr>11_Diseño personalizado</vt:lpstr>
      <vt:lpstr>7_Diseño personalizado</vt:lpstr>
      <vt:lpstr>15_Diseño personalizado</vt:lpstr>
      <vt:lpstr>8_Diseño personalizado</vt:lpstr>
      <vt:lpstr>9_Diseño personalizado</vt:lpstr>
      <vt:lpstr>21_Diseño personalizado</vt:lpstr>
      <vt:lpstr>10_Diseño personalizado</vt:lpstr>
      <vt:lpstr>22_Diseño personalizado</vt:lpstr>
      <vt:lpstr>23_Diseño personalizado</vt:lpstr>
      <vt:lpstr>24_Diseño personalizado</vt:lpstr>
      <vt:lpstr>12_Diseño personalizado</vt:lpstr>
      <vt:lpstr>20_Diseño personalizado</vt:lpstr>
      <vt:lpstr>16_Diseño personalizado</vt:lpstr>
      <vt:lpstr>17_Diseño personalizado</vt:lpstr>
      <vt:lpstr>18_Diseño personalizado</vt:lpstr>
      <vt:lpstr>Tema de Office</vt:lpstr>
      <vt:lpstr>19_Diseño personalizado</vt:lpstr>
      <vt:lpstr>25_Diseño personalizado</vt:lpstr>
      <vt:lpstr>Presentación de PowerPoint</vt:lpstr>
      <vt:lpstr>Presentación de PowerPoint</vt:lpstr>
      <vt:lpstr>Presentación de PowerPoint</vt:lpstr>
      <vt:lpstr>Factores disruptivos con impactos inciertos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 1: CAM+/ Pré-Futur, Las 14 áreas del diagnóstico</vt:lpstr>
      <vt:lpstr>Área 9 – Innovación y Creatividad Adaptativa  / Adaptive Innovation &amp; Creativity</vt:lpstr>
      <vt:lpstr>Las 7 etapas Pré-Futur  / The 7 Pré-Futur Stages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Factores disruptivos e inciertos.  Ya no </vt:lpstr>
      <vt:lpstr>Pré-Futur / CAM+ Las 14 áreas del diagnóstico</vt:lpstr>
      <vt:lpstr>Área 1 – Change Readiness / Disposición&amp;Preparación para el Cambio</vt:lpstr>
      <vt:lpstr>Área 2 – Análisis Prospectivo y Entorno / Foresight &amp; Context Analysis</vt:lpstr>
      <vt:lpstr>Área 3 – Estrategia y Modelo Organizacional  / Strategy &amp; Organizational Model</vt:lpstr>
      <vt:lpstr>Área 4 – Cultura Organizacional y Liderazgo  / Culture &amp; Leadership</vt:lpstr>
      <vt:lpstr>Área 5 – Core Competences Históricas  / Historical Core Competences</vt:lpstr>
      <vt:lpstr>Área 6 – Perfil de Personas  / People Profile</vt:lpstr>
      <vt:lpstr>Área 7 – Transformación Digital y Alineamiento  / Digital Transformation &amp; Alignment</vt:lpstr>
      <vt:lpstr>Área 8 – Herramientas Estratégicas Integradas  / Integrated Strategic Toolset</vt:lpstr>
      <vt:lpstr>Área 9 – Innovación y Creatividad Adaptativa  / Adaptive Innovation &amp; Creativity</vt:lpstr>
      <vt:lpstr>Presentación de PowerPoint</vt:lpstr>
      <vt:lpstr>Las 7 etapas Pré-Futur  / The 7 Pré-Futur Stages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Renato  Polar</dc:creator>
  <cp:lastModifiedBy>Gastón L'Huillier Troncoso</cp:lastModifiedBy>
  <cp:revision>564</cp:revision>
  <cp:lastPrinted>2018-08-10T18:56:19Z</cp:lastPrinted>
  <dcterms:created xsi:type="dcterms:W3CDTF">2017-07-24T17:39:52Z</dcterms:created>
  <dcterms:modified xsi:type="dcterms:W3CDTF">2025-12-17T00:25:12Z</dcterms:modified>
</cp:coreProperties>
</file>